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handoutMasterIdLst>
    <p:handoutMasterId r:id="rId4"/>
  </p:handoutMasterIdLst>
  <p:sldIdLst>
    <p:sldId id="263" r:id="rId2"/>
  </p:sldIdLst>
  <p:sldSz cx="34204275" cy="43815000"/>
  <p:notesSz cx="6888163" cy="10020300"/>
  <p:defaultTextStyle>
    <a:defPPr>
      <a:defRPr lang="en-US"/>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26880">
          <p15:clr>
            <a:srgbClr val="A4A3A4"/>
          </p15:clr>
        </p15:guide>
        <p15:guide id="2" orient="horz" pos="5280">
          <p15:clr>
            <a:srgbClr val="A4A3A4"/>
          </p15:clr>
        </p15:guide>
        <p15:guide id="3" orient="horz" pos="5568">
          <p15:clr>
            <a:srgbClr val="A4A3A4"/>
          </p15:clr>
        </p15:guide>
        <p15:guide id="4" orient="horz" pos="3024">
          <p15:clr>
            <a:srgbClr val="A4A3A4"/>
          </p15:clr>
        </p15:guide>
        <p15:guide id="5" orient="horz" pos="720">
          <p15:clr>
            <a:srgbClr val="A4A3A4"/>
          </p15:clr>
        </p15:guide>
        <p15:guide id="6" pos="800">
          <p15:clr>
            <a:srgbClr val="A4A3A4"/>
          </p15:clr>
        </p15:guide>
        <p15:guide id="7" pos="7093">
          <p15:clr>
            <a:srgbClr val="A4A3A4"/>
          </p15:clr>
        </p15:guide>
        <p15:guide id="8" pos="7626">
          <p15:clr>
            <a:srgbClr val="A4A3A4"/>
          </p15:clr>
        </p15:guide>
        <p15:guide id="9" pos="13920">
          <p15:clr>
            <a:srgbClr val="A4A3A4"/>
          </p15:clr>
        </p15:guide>
        <p15:guide id="10" pos="14453">
          <p15:clr>
            <a:srgbClr val="A4A3A4"/>
          </p15:clr>
        </p15:guide>
        <p15:guide id="11" pos="20746">
          <p15:clr>
            <a:srgbClr val="A4A3A4"/>
          </p15:clr>
        </p15:guide>
        <p15:guide id="12" pos="789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FF0"/>
    <a:srgbClr val="FF3300"/>
    <a:srgbClr val="FBFFA5"/>
    <a:srgbClr val="37B3FF"/>
    <a:srgbClr val="FFE101"/>
    <a:srgbClr val="CCECFF"/>
    <a:srgbClr val="FF0000"/>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22132" autoAdjust="0"/>
    <p:restoredTop sz="96685" autoAdjust="0"/>
  </p:normalViewPr>
  <p:slideViewPr>
    <p:cSldViewPr>
      <p:cViewPr varScale="1">
        <p:scale>
          <a:sx n="27" d="100"/>
          <a:sy n="27" d="100"/>
        </p:scale>
        <p:origin x="168" y="1272"/>
      </p:cViewPr>
      <p:guideLst>
        <p:guide orient="horz" pos="26880"/>
        <p:guide orient="horz" pos="5280"/>
        <p:guide orient="horz" pos="5568"/>
        <p:guide orient="horz" pos="3024"/>
        <p:guide orient="horz" pos="720"/>
        <p:guide pos="800"/>
        <p:guide pos="7093"/>
        <p:guide pos="7626"/>
        <p:guide pos="13920"/>
        <p:guide pos="14453"/>
        <p:guide pos="20746"/>
        <p:guide pos="789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4975" cy="525463"/>
          </a:xfrm>
          <a:prstGeom prst="rect">
            <a:avLst/>
          </a:prstGeom>
          <a:noFill/>
          <a:ln>
            <a:noFill/>
          </a:ln>
          <a:effectLst/>
          <a:extLst/>
        </p:spPr>
        <p:txBody>
          <a:bodyPr vert="horz" wrap="square" lIns="89569" tIns="44785" rIns="89569" bIns="44785" numCol="1" anchor="t" anchorCtr="0" compatLnSpc="1">
            <a:prstTxWarp prst="textNoShape">
              <a:avLst/>
            </a:prstTxWarp>
          </a:bodyPr>
          <a:lstStyle>
            <a:lvl1pPr defTabSz="896938">
              <a:defRPr sz="1200"/>
            </a:lvl1pPr>
          </a:lstStyle>
          <a:p>
            <a:pPr>
              <a:defRPr/>
            </a:pPr>
            <a:endParaRPr lang="en-AU" altLang="zh-CN"/>
          </a:p>
        </p:txBody>
      </p:sp>
      <p:sp>
        <p:nvSpPr>
          <p:cNvPr id="4099" name="Rectangle 3"/>
          <p:cNvSpPr>
            <a:spLocks noGrp="1" noChangeArrowheads="1"/>
          </p:cNvSpPr>
          <p:nvPr>
            <p:ph type="dt" sz="quarter" idx="1"/>
          </p:nvPr>
        </p:nvSpPr>
        <p:spPr bwMode="auto">
          <a:xfrm>
            <a:off x="3867150" y="0"/>
            <a:ext cx="3048000" cy="525463"/>
          </a:xfrm>
          <a:prstGeom prst="rect">
            <a:avLst/>
          </a:prstGeom>
          <a:noFill/>
          <a:ln>
            <a:noFill/>
          </a:ln>
          <a:effectLst/>
          <a:extLst/>
        </p:spPr>
        <p:txBody>
          <a:bodyPr vert="horz" wrap="square" lIns="89569" tIns="44785" rIns="89569" bIns="44785" numCol="1" anchor="t" anchorCtr="0" compatLnSpc="1">
            <a:prstTxWarp prst="textNoShape">
              <a:avLst/>
            </a:prstTxWarp>
          </a:bodyPr>
          <a:lstStyle>
            <a:lvl1pPr algn="r" defTabSz="896938">
              <a:defRPr sz="1200"/>
            </a:lvl1pPr>
          </a:lstStyle>
          <a:p>
            <a:pPr>
              <a:defRPr/>
            </a:pPr>
            <a:endParaRPr lang="en-AU" altLang="zh-CN"/>
          </a:p>
        </p:txBody>
      </p:sp>
      <p:sp>
        <p:nvSpPr>
          <p:cNvPr id="4100" name="Rectangle 4"/>
          <p:cNvSpPr>
            <a:spLocks noGrp="1" noChangeArrowheads="1"/>
          </p:cNvSpPr>
          <p:nvPr>
            <p:ph type="ftr" sz="quarter" idx="2"/>
          </p:nvPr>
        </p:nvSpPr>
        <p:spPr bwMode="auto">
          <a:xfrm>
            <a:off x="0" y="9520238"/>
            <a:ext cx="2974975" cy="523875"/>
          </a:xfrm>
          <a:prstGeom prst="rect">
            <a:avLst/>
          </a:prstGeom>
          <a:noFill/>
          <a:ln>
            <a:noFill/>
          </a:ln>
          <a:effectLst/>
          <a:extLst/>
        </p:spPr>
        <p:txBody>
          <a:bodyPr vert="horz" wrap="square" lIns="89569" tIns="44785" rIns="89569" bIns="44785" numCol="1" anchor="b" anchorCtr="0" compatLnSpc="1">
            <a:prstTxWarp prst="textNoShape">
              <a:avLst/>
            </a:prstTxWarp>
          </a:bodyPr>
          <a:lstStyle>
            <a:lvl1pPr defTabSz="896938">
              <a:defRPr sz="1200"/>
            </a:lvl1pPr>
          </a:lstStyle>
          <a:p>
            <a:pPr>
              <a:defRPr/>
            </a:pPr>
            <a:endParaRPr lang="en-AU" altLang="zh-CN"/>
          </a:p>
        </p:txBody>
      </p:sp>
      <p:sp>
        <p:nvSpPr>
          <p:cNvPr id="4101" name="Rectangle 5"/>
          <p:cNvSpPr>
            <a:spLocks noGrp="1" noChangeArrowheads="1"/>
          </p:cNvSpPr>
          <p:nvPr>
            <p:ph type="sldNum" sz="quarter" idx="3"/>
          </p:nvPr>
        </p:nvSpPr>
        <p:spPr bwMode="auto">
          <a:xfrm>
            <a:off x="3867150" y="9520238"/>
            <a:ext cx="3048000" cy="523875"/>
          </a:xfrm>
          <a:prstGeom prst="rect">
            <a:avLst/>
          </a:prstGeom>
          <a:noFill/>
          <a:ln>
            <a:noFill/>
          </a:ln>
          <a:effectLst/>
          <a:extLst/>
        </p:spPr>
        <p:txBody>
          <a:bodyPr vert="horz" wrap="square" lIns="89569" tIns="44785" rIns="89569" bIns="44785" numCol="1" anchor="b" anchorCtr="0" compatLnSpc="1">
            <a:prstTxWarp prst="textNoShape">
              <a:avLst/>
            </a:prstTxWarp>
          </a:bodyPr>
          <a:lstStyle>
            <a:lvl1pPr algn="r" defTabSz="896938">
              <a:defRPr sz="1200"/>
            </a:lvl1pPr>
          </a:lstStyle>
          <a:p>
            <a:pPr>
              <a:defRPr/>
            </a:pPr>
            <a:fld id="{346782AD-F3BB-46E3-9294-6D67812C8E98}" type="slidenum">
              <a:rPr lang="en-AU" altLang="zh-CN"/>
              <a:pPr>
                <a:defRPr/>
              </a:pPr>
              <a:t>‹#›</a:t>
            </a:fld>
            <a:endParaRPr lang="en-AU" altLang="zh-CN"/>
          </a:p>
        </p:txBody>
      </p:sp>
    </p:spTree>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tmp>
</file>

<file path=ppt/media/image6.png>
</file>

<file path=ppt/media/image7.tm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4975" cy="525463"/>
          </a:xfrm>
          <a:prstGeom prst="rect">
            <a:avLst/>
          </a:prstGeom>
          <a:noFill/>
          <a:ln>
            <a:noFill/>
          </a:ln>
          <a:effectLst/>
          <a:extLst/>
        </p:spPr>
        <p:txBody>
          <a:bodyPr vert="horz" wrap="square" lIns="89569" tIns="44785" rIns="89569" bIns="44785" numCol="1" anchor="t" anchorCtr="0" compatLnSpc="1">
            <a:prstTxWarp prst="textNoShape">
              <a:avLst/>
            </a:prstTxWarp>
          </a:bodyPr>
          <a:lstStyle>
            <a:lvl1pPr defTabSz="896938">
              <a:defRPr sz="1200"/>
            </a:lvl1pPr>
          </a:lstStyle>
          <a:p>
            <a:pPr>
              <a:defRPr/>
            </a:pPr>
            <a:endParaRPr lang="en-AU" altLang="zh-CN"/>
          </a:p>
        </p:txBody>
      </p:sp>
      <p:sp>
        <p:nvSpPr>
          <p:cNvPr id="3075" name="Rectangle 3"/>
          <p:cNvSpPr>
            <a:spLocks noGrp="1" noChangeArrowheads="1"/>
          </p:cNvSpPr>
          <p:nvPr>
            <p:ph type="dt" idx="1"/>
          </p:nvPr>
        </p:nvSpPr>
        <p:spPr bwMode="auto">
          <a:xfrm>
            <a:off x="3867150" y="0"/>
            <a:ext cx="3048000" cy="525463"/>
          </a:xfrm>
          <a:prstGeom prst="rect">
            <a:avLst/>
          </a:prstGeom>
          <a:noFill/>
          <a:ln>
            <a:noFill/>
          </a:ln>
          <a:effectLst/>
          <a:extLst/>
        </p:spPr>
        <p:txBody>
          <a:bodyPr vert="horz" wrap="square" lIns="89569" tIns="44785" rIns="89569" bIns="44785" numCol="1" anchor="t" anchorCtr="0" compatLnSpc="1">
            <a:prstTxWarp prst="textNoShape">
              <a:avLst/>
            </a:prstTxWarp>
          </a:bodyPr>
          <a:lstStyle>
            <a:lvl1pPr algn="r" defTabSz="896938">
              <a:defRPr sz="1200"/>
            </a:lvl1pPr>
          </a:lstStyle>
          <a:p>
            <a:pPr>
              <a:defRPr/>
            </a:pPr>
            <a:endParaRPr lang="en-AU" altLang="zh-CN"/>
          </a:p>
        </p:txBody>
      </p:sp>
      <p:sp>
        <p:nvSpPr>
          <p:cNvPr id="2052" name="Rectangle 4"/>
          <p:cNvSpPr>
            <a:spLocks noChangeArrowheads="1" noTextEdit="1"/>
          </p:cNvSpPr>
          <p:nvPr>
            <p:ph type="sldImg" idx="2"/>
          </p:nvPr>
        </p:nvSpPr>
        <p:spPr bwMode="auto">
          <a:xfrm>
            <a:off x="1958975" y="749300"/>
            <a:ext cx="2925763" cy="37480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p:cNvSpPr>
            <a:spLocks noGrp="1" noChangeArrowheads="1"/>
          </p:cNvSpPr>
          <p:nvPr>
            <p:ph type="body" sz="quarter" idx="3"/>
          </p:nvPr>
        </p:nvSpPr>
        <p:spPr bwMode="auto">
          <a:xfrm>
            <a:off x="892175" y="4797425"/>
            <a:ext cx="5056188" cy="4497388"/>
          </a:xfrm>
          <a:prstGeom prst="rect">
            <a:avLst/>
          </a:prstGeom>
          <a:noFill/>
          <a:ln>
            <a:noFill/>
          </a:ln>
          <a:effectLst/>
          <a:extLst/>
        </p:spPr>
        <p:txBody>
          <a:bodyPr vert="horz" wrap="square" lIns="89569" tIns="44785" rIns="89569" bIns="44785" numCol="1" anchor="t" anchorCtr="0" compatLnSpc="1">
            <a:prstTxWarp prst="textNoShape">
              <a:avLst/>
            </a:prstTxWarp>
          </a:bodyPr>
          <a:lstStyle/>
          <a:p>
            <a:pPr lvl="0"/>
            <a:r>
              <a:rPr lang="en-AU" noProof="0" smtClean="0"/>
              <a:t>Click to edit Master text styles</a:t>
            </a:r>
          </a:p>
          <a:p>
            <a:pPr lvl="1"/>
            <a:r>
              <a:rPr lang="en-AU" noProof="0" smtClean="0"/>
              <a:t>Second level</a:t>
            </a:r>
          </a:p>
          <a:p>
            <a:pPr lvl="2"/>
            <a:r>
              <a:rPr lang="en-AU" noProof="0" smtClean="0"/>
              <a:t>Third level</a:t>
            </a:r>
          </a:p>
          <a:p>
            <a:pPr lvl="3"/>
            <a:r>
              <a:rPr lang="en-AU" noProof="0" smtClean="0"/>
              <a:t>Fourth level</a:t>
            </a:r>
          </a:p>
          <a:p>
            <a:pPr lvl="4"/>
            <a:r>
              <a:rPr lang="en-AU" noProof="0" smtClean="0"/>
              <a:t>Fifth level</a:t>
            </a:r>
          </a:p>
        </p:txBody>
      </p:sp>
      <p:sp>
        <p:nvSpPr>
          <p:cNvPr id="3078" name="Rectangle 6"/>
          <p:cNvSpPr>
            <a:spLocks noGrp="1" noChangeArrowheads="1"/>
          </p:cNvSpPr>
          <p:nvPr>
            <p:ph type="ftr" sz="quarter" idx="4"/>
          </p:nvPr>
        </p:nvSpPr>
        <p:spPr bwMode="auto">
          <a:xfrm>
            <a:off x="0" y="9520238"/>
            <a:ext cx="2974975" cy="523875"/>
          </a:xfrm>
          <a:prstGeom prst="rect">
            <a:avLst/>
          </a:prstGeom>
          <a:noFill/>
          <a:ln>
            <a:noFill/>
          </a:ln>
          <a:effectLst/>
          <a:extLst/>
        </p:spPr>
        <p:txBody>
          <a:bodyPr vert="horz" wrap="square" lIns="89569" tIns="44785" rIns="89569" bIns="44785" numCol="1" anchor="b" anchorCtr="0" compatLnSpc="1">
            <a:prstTxWarp prst="textNoShape">
              <a:avLst/>
            </a:prstTxWarp>
          </a:bodyPr>
          <a:lstStyle>
            <a:lvl1pPr defTabSz="896938">
              <a:defRPr sz="1200"/>
            </a:lvl1pPr>
          </a:lstStyle>
          <a:p>
            <a:pPr>
              <a:defRPr/>
            </a:pPr>
            <a:endParaRPr lang="en-AU" altLang="zh-CN"/>
          </a:p>
        </p:txBody>
      </p:sp>
      <p:sp>
        <p:nvSpPr>
          <p:cNvPr id="3079" name="Rectangle 7"/>
          <p:cNvSpPr>
            <a:spLocks noGrp="1" noChangeArrowheads="1"/>
          </p:cNvSpPr>
          <p:nvPr>
            <p:ph type="sldNum" sz="quarter" idx="5"/>
          </p:nvPr>
        </p:nvSpPr>
        <p:spPr bwMode="auto">
          <a:xfrm>
            <a:off x="3867150" y="9520238"/>
            <a:ext cx="3048000" cy="523875"/>
          </a:xfrm>
          <a:prstGeom prst="rect">
            <a:avLst/>
          </a:prstGeom>
          <a:noFill/>
          <a:ln>
            <a:noFill/>
          </a:ln>
          <a:effectLst/>
          <a:extLst/>
        </p:spPr>
        <p:txBody>
          <a:bodyPr vert="horz" wrap="square" lIns="89569" tIns="44785" rIns="89569" bIns="44785" numCol="1" anchor="b" anchorCtr="0" compatLnSpc="1">
            <a:prstTxWarp prst="textNoShape">
              <a:avLst/>
            </a:prstTxWarp>
          </a:bodyPr>
          <a:lstStyle>
            <a:lvl1pPr algn="r" defTabSz="896938">
              <a:defRPr sz="1200"/>
            </a:lvl1pPr>
          </a:lstStyle>
          <a:p>
            <a:pPr>
              <a:defRPr/>
            </a:pPr>
            <a:fld id="{0C540DE3-8C2F-475B-AB2D-CE7D8488620A}" type="slidenum">
              <a:rPr lang="en-AU" altLang="zh-CN"/>
              <a:pPr>
                <a:defRPr/>
              </a:pPr>
              <a:t>‹#›</a:t>
            </a:fld>
            <a:endParaRPr lang="en-AU"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2564615" y="13611225"/>
            <a:ext cx="29075045" cy="9391650"/>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5130995" y="24828500"/>
            <a:ext cx="23942287" cy="11196638"/>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ABF1ED85-AEB2-4355-819C-3040C8B18C06}" type="slidenum">
              <a:rPr lang="en-US" altLang="zh-CN"/>
              <a:pPr>
                <a:defRPr/>
              </a:pPr>
              <a:t>‹#›</a:t>
            </a:fld>
            <a:endParaRPr lang="en-US" altLang="zh-CN"/>
          </a:p>
        </p:txBody>
      </p:sp>
    </p:spTree>
    <p:extLst>
      <p:ext uri="{BB962C8B-B14F-4D97-AF65-F5344CB8AC3E}">
        <p14:creationId xmlns:p14="http://schemas.microsoft.com/office/powerpoint/2010/main" val="296807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6BE15F52-3946-486F-9C29-EC30D1690ABA}" type="slidenum">
              <a:rPr lang="en-US" altLang="zh-CN"/>
              <a:pPr>
                <a:defRPr/>
              </a:pPr>
              <a:t>‹#›</a:t>
            </a:fld>
            <a:endParaRPr lang="en-US" altLang="zh-CN"/>
          </a:p>
        </p:txBody>
      </p:sp>
    </p:spTree>
    <p:extLst>
      <p:ext uri="{BB962C8B-B14F-4D97-AF65-F5344CB8AC3E}">
        <p14:creationId xmlns:p14="http://schemas.microsoft.com/office/powerpoint/2010/main" val="2483983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24370900" y="3895725"/>
            <a:ext cx="7268761" cy="35050413"/>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2564616" y="3895725"/>
            <a:ext cx="21636956" cy="35050413"/>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56CB786A-8C04-43F7-8EDC-AF6BA7EFDD82}" type="slidenum">
              <a:rPr lang="en-US" altLang="zh-CN"/>
              <a:pPr>
                <a:defRPr/>
              </a:pPr>
              <a:t>‹#›</a:t>
            </a:fld>
            <a:endParaRPr lang="en-US" altLang="zh-CN"/>
          </a:p>
        </p:txBody>
      </p:sp>
    </p:spTree>
    <p:extLst>
      <p:ext uri="{BB962C8B-B14F-4D97-AF65-F5344CB8AC3E}">
        <p14:creationId xmlns:p14="http://schemas.microsoft.com/office/powerpoint/2010/main" val="3923286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32B1C1E0-1D08-4D2C-971A-4C39DBFFE27F}" type="slidenum">
              <a:rPr lang="en-US" altLang="zh-CN"/>
              <a:pPr>
                <a:defRPr/>
              </a:pPr>
              <a:t>‹#›</a:t>
            </a:fld>
            <a:endParaRPr lang="en-US" altLang="zh-CN"/>
          </a:p>
        </p:txBody>
      </p:sp>
    </p:spTree>
    <p:extLst>
      <p:ext uri="{BB962C8B-B14F-4D97-AF65-F5344CB8AC3E}">
        <p14:creationId xmlns:p14="http://schemas.microsoft.com/office/powerpoint/2010/main" val="3295448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2702194" y="28155900"/>
            <a:ext cx="29073282" cy="8701088"/>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2702194" y="18570576"/>
            <a:ext cx="29073282" cy="958532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FA3C4DF7-22F0-4A99-8929-9FBBA86504A1}" type="slidenum">
              <a:rPr lang="en-US" altLang="zh-CN"/>
              <a:pPr>
                <a:defRPr/>
              </a:pPr>
              <a:t>‹#›</a:t>
            </a:fld>
            <a:endParaRPr lang="en-US" altLang="zh-CN"/>
          </a:p>
        </p:txBody>
      </p:sp>
    </p:spTree>
    <p:extLst>
      <p:ext uri="{BB962C8B-B14F-4D97-AF65-F5344CB8AC3E}">
        <p14:creationId xmlns:p14="http://schemas.microsoft.com/office/powerpoint/2010/main" val="10219976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2564616" y="12657138"/>
            <a:ext cx="14452858" cy="262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17186802" y="12657138"/>
            <a:ext cx="14452858" cy="262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354CCE18-20F5-4801-BBB2-91B9BC20F338}" type="slidenum">
              <a:rPr lang="en-US" altLang="zh-CN"/>
              <a:pPr>
                <a:defRPr/>
              </a:pPr>
              <a:t>‹#›</a:t>
            </a:fld>
            <a:endParaRPr lang="en-US" altLang="zh-CN"/>
          </a:p>
        </p:txBody>
      </p:sp>
    </p:spTree>
    <p:extLst>
      <p:ext uri="{BB962C8B-B14F-4D97-AF65-F5344CB8AC3E}">
        <p14:creationId xmlns:p14="http://schemas.microsoft.com/office/powerpoint/2010/main" val="2776049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1710920" y="1754188"/>
            <a:ext cx="30782436" cy="73025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710919" y="9807576"/>
            <a:ext cx="15112532" cy="40878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1710919" y="13895389"/>
            <a:ext cx="15112532" cy="252444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17375533" y="9807576"/>
            <a:ext cx="15117823" cy="40878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17375533" y="13895389"/>
            <a:ext cx="15117823" cy="252444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pPr>
              <a:defRPr/>
            </a:pPr>
            <a:fld id="{14399596-3869-4C3D-A42C-F7F9DDF7CB09}" type="slidenum">
              <a:rPr lang="en-US" altLang="zh-CN"/>
              <a:pPr>
                <a:defRPr/>
              </a:pPr>
              <a:t>‹#›</a:t>
            </a:fld>
            <a:endParaRPr lang="en-US" altLang="zh-CN"/>
          </a:p>
        </p:txBody>
      </p:sp>
    </p:spTree>
    <p:extLst>
      <p:ext uri="{BB962C8B-B14F-4D97-AF65-F5344CB8AC3E}">
        <p14:creationId xmlns:p14="http://schemas.microsoft.com/office/powerpoint/2010/main" val="1678408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pPr>
              <a:defRPr/>
            </a:pPr>
            <a:fld id="{7F1B736A-10F8-4D1D-9AB5-204304A5353A}" type="slidenum">
              <a:rPr lang="en-US" altLang="zh-CN"/>
              <a:pPr>
                <a:defRPr/>
              </a:pPr>
              <a:t>‹#›</a:t>
            </a:fld>
            <a:endParaRPr lang="en-US" altLang="zh-CN"/>
          </a:p>
        </p:txBody>
      </p:sp>
    </p:spTree>
    <p:extLst>
      <p:ext uri="{BB962C8B-B14F-4D97-AF65-F5344CB8AC3E}">
        <p14:creationId xmlns:p14="http://schemas.microsoft.com/office/powerpoint/2010/main" val="4168910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pPr>
              <a:defRPr/>
            </a:pPr>
            <a:fld id="{E9A0D3A3-6640-4394-949E-3B56EC54B284}" type="slidenum">
              <a:rPr lang="en-US" altLang="zh-CN"/>
              <a:pPr>
                <a:defRPr/>
              </a:pPr>
              <a:t>‹#›</a:t>
            </a:fld>
            <a:endParaRPr lang="en-US" altLang="zh-CN"/>
          </a:p>
        </p:txBody>
      </p:sp>
    </p:spTree>
    <p:extLst>
      <p:ext uri="{BB962C8B-B14F-4D97-AF65-F5344CB8AC3E}">
        <p14:creationId xmlns:p14="http://schemas.microsoft.com/office/powerpoint/2010/main" val="4228834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10920" y="1744664"/>
            <a:ext cx="11251500" cy="7424737"/>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13373392" y="1744663"/>
            <a:ext cx="19119964" cy="373951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1710920" y="9169400"/>
            <a:ext cx="11251500" cy="2997041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884A315B-8DF9-4B50-AE1F-C61B4B221D0A}" type="slidenum">
              <a:rPr lang="en-US" altLang="zh-CN"/>
              <a:pPr>
                <a:defRPr/>
              </a:pPr>
              <a:t>‹#›</a:t>
            </a:fld>
            <a:endParaRPr lang="en-US" altLang="zh-CN"/>
          </a:p>
        </p:txBody>
      </p:sp>
    </p:spTree>
    <p:extLst>
      <p:ext uri="{BB962C8B-B14F-4D97-AF65-F5344CB8AC3E}">
        <p14:creationId xmlns:p14="http://schemas.microsoft.com/office/powerpoint/2010/main" val="3329141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704335" y="30670500"/>
            <a:ext cx="20522212" cy="362108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6704335" y="3914775"/>
            <a:ext cx="20522212" cy="26289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6704335" y="34291588"/>
            <a:ext cx="20522212" cy="51419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FDA1CB8A-4C92-4353-AC36-4865565BAF6A}" type="slidenum">
              <a:rPr lang="en-US" altLang="zh-CN"/>
              <a:pPr>
                <a:defRPr/>
              </a:pPr>
              <a:t>‹#›</a:t>
            </a:fld>
            <a:endParaRPr lang="en-US" altLang="zh-CN"/>
          </a:p>
        </p:txBody>
      </p:sp>
    </p:spTree>
    <p:extLst>
      <p:ext uri="{BB962C8B-B14F-4D97-AF65-F5344CB8AC3E}">
        <p14:creationId xmlns:p14="http://schemas.microsoft.com/office/powerpoint/2010/main" val="2627082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0F9EFF"/>
            </a:gs>
            <a:gs pos="100000">
              <a:srgbClr val="CDF1FF"/>
            </a:gs>
          </a:gsLst>
          <a:lin ang="54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565400" y="3895725"/>
            <a:ext cx="29073475" cy="730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5818" tIns="212909" rIns="425818" bIns="212909" numCol="1" anchor="ctr" anchorCtr="0" compatLnSpc="1">
            <a:prstTxWarp prst="textNoShape">
              <a:avLst/>
            </a:prstTxWarp>
          </a:bodyPr>
          <a:lstStyle/>
          <a:p>
            <a:pPr lvl="0"/>
            <a:r>
              <a:rPr lang="en-US" altLang="zh-CN" smtClean="0"/>
              <a:t>Click to edit Master title style</a:t>
            </a:r>
          </a:p>
        </p:txBody>
      </p:sp>
      <p:sp>
        <p:nvSpPr>
          <p:cNvPr id="1027" name="Rectangle 3"/>
          <p:cNvSpPr>
            <a:spLocks noGrp="1" noChangeArrowheads="1"/>
          </p:cNvSpPr>
          <p:nvPr>
            <p:ph type="body" idx="1"/>
          </p:nvPr>
        </p:nvSpPr>
        <p:spPr bwMode="auto">
          <a:xfrm>
            <a:off x="2565400" y="12657138"/>
            <a:ext cx="29073475" cy="2628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5818" tIns="212909" rIns="425818" bIns="212909" numCol="1" anchor="t" anchorCtr="0" compatLnSpc="1">
            <a:prstTxWarp prst="textNoShape">
              <a:avLst/>
            </a:prstTxWarp>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p>
        </p:txBody>
      </p:sp>
      <p:sp>
        <p:nvSpPr>
          <p:cNvPr id="1028" name="Rectangle 4"/>
          <p:cNvSpPr>
            <a:spLocks noGrp="1" noChangeArrowheads="1"/>
          </p:cNvSpPr>
          <p:nvPr>
            <p:ph type="dt" sz="half" idx="2"/>
          </p:nvPr>
        </p:nvSpPr>
        <p:spPr bwMode="auto">
          <a:xfrm>
            <a:off x="2565400" y="39919275"/>
            <a:ext cx="7124700" cy="2922588"/>
          </a:xfrm>
          <a:prstGeom prst="rect">
            <a:avLst/>
          </a:prstGeom>
          <a:noFill/>
          <a:ln>
            <a:noFill/>
          </a:ln>
          <a:effectLst/>
          <a:extLst/>
        </p:spPr>
        <p:txBody>
          <a:bodyPr vert="horz" wrap="square" lIns="425818" tIns="212909" rIns="425818" bIns="212909" numCol="1" anchor="t" anchorCtr="0" compatLnSpc="1">
            <a:prstTxWarp prst="textNoShape">
              <a:avLst/>
            </a:prstTxWarp>
          </a:bodyPr>
          <a:lstStyle>
            <a:lvl1pPr>
              <a:defRPr sz="6500">
                <a:ea typeface="宋体" pitchFamily="2"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11687175" y="39919275"/>
            <a:ext cx="10829925" cy="2922588"/>
          </a:xfrm>
          <a:prstGeom prst="rect">
            <a:avLst/>
          </a:prstGeom>
          <a:noFill/>
          <a:ln>
            <a:noFill/>
          </a:ln>
          <a:effectLst/>
          <a:extLst/>
        </p:spPr>
        <p:txBody>
          <a:bodyPr vert="horz" wrap="square" lIns="425818" tIns="212909" rIns="425818" bIns="212909" numCol="1" anchor="t" anchorCtr="0" compatLnSpc="1">
            <a:prstTxWarp prst="textNoShape">
              <a:avLst/>
            </a:prstTxWarp>
          </a:bodyPr>
          <a:lstStyle>
            <a:lvl1pPr algn="ctr">
              <a:defRPr sz="6500">
                <a:ea typeface="宋体" pitchFamily="2"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24514175" y="39919275"/>
            <a:ext cx="7124700" cy="2922588"/>
          </a:xfrm>
          <a:prstGeom prst="rect">
            <a:avLst/>
          </a:prstGeom>
          <a:noFill/>
          <a:ln>
            <a:noFill/>
          </a:ln>
          <a:effectLst/>
          <a:extLst/>
        </p:spPr>
        <p:txBody>
          <a:bodyPr vert="horz" wrap="square" lIns="425818" tIns="212909" rIns="425818" bIns="212909" numCol="1" anchor="t" anchorCtr="0" compatLnSpc="1">
            <a:prstTxWarp prst="textNoShape">
              <a:avLst/>
            </a:prstTxWarp>
          </a:bodyPr>
          <a:lstStyle>
            <a:lvl1pPr algn="r">
              <a:defRPr sz="6500">
                <a:ea typeface="宋体" panose="02010600030101010101" pitchFamily="2" charset="-122"/>
              </a:defRPr>
            </a:lvl1pPr>
          </a:lstStyle>
          <a:p>
            <a:pPr>
              <a:defRPr/>
            </a:pPr>
            <a:fld id="{F6B8F94A-A072-4B37-86BB-1263021F71F0}"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257675" rtl="0" eaLnBrk="0" fontAlgn="base" hangingPunct="0">
        <a:spcBef>
          <a:spcPct val="0"/>
        </a:spcBef>
        <a:spcAft>
          <a:spcPct val="0"/>
        </a:spcAft>
        <a:defRPr sz="20500">
          <a:solidFill>
            <a:schemeClr val="tx2"/>
          </a:solidFill>
          <a:latin typeface="+mj-lt"/>
          <a:ea typeface="+mj-ea"/>
          <a:cs typeface="+mj-cs"/>
        </a:defRPr>
      </a:lvl1pPr>
      <a:lvl2pPr algn="ctr" defTabSz="4257675" rtl="0" eaLnBrk="0" fontAlgn="base" hangingPunct="0">
        <a:spcBef>
          <a:spcPct val="0"/>
        </a:spcBef>
        <a:spcAft>
          <a:spcPct val="0"/>
        </a:spcAft>
        <a:defRPr sz="20500">
          <a:solidFill>
            <a:schemeClr val="tx2"/>
          </a:solidFill>
          <a:latin typeface="Times New Roman" pitchFamily="18" charset="0"/>
        </a:defRPr>
      </a:lvl2pPr>
      <a:lvl3pPr algn="ctr" defTabSz="4257675" rtl="0" eaLnBrk="0" fontAlgn="base" hangingPunct="0">
        <a:spcBef>
          <a:spcPct val="0"/>
        </a:spcBef>
        <a:spcAft>
          <a:spcPct val="0"/>
        </a:spcAft>
        <a:defRPr sz="20500">
          <a:solidFill>
            <a:schemeClr val="tx2"/>
          </a:solidFill>
          <a:latin typeface="Times New Roman" pitchFamily="18" charset="0"/>
        </a:defRPr>
      </a:lvl3pPr>
      <a:lvl4pPr algn="ctr" defTabSz="4257675" rtl="0" eaLnBrk="0" fontAlgn="base" hangingPunct="0">
        <a:spcBef>
          <a:spcPct val="0"/>
        </a:spcBef>
        <a:spcAft>
          <a:spcPct val="0"/>
        </a:spcAft>
        <a:defRPr sz="20500">
          <a:solidFill>
            <a:schemeClr val="tx2"/>
          </a:solidFill>
          <a:latin typeface="Times New Roman" pitchFamily="18" charset="0"/>
        </a:defRPr>
      </a:lvl4pPr>
      <a:lvl5pPr algn="ctr" defTabSz="4257675" rtl="0" eaLnBrk="0" fontAlgn="base" hangingPunct="0">
        <a:spcBef>
          <a:spcPct val="0"/>
        </a:spcBef>
        <a:spcAft>
          <a:spcPct val="0"/>
        </a:spcAft>
        <a:defRPr sz="20500">
          <a:solidFill>
            <a:schemeClr val="tx2"/>
          </a:solidFill>
          <a:latin typeface="Times New Roman" pitchFamily="18" charset="0"/>
        </a:defRPr>
      </a:lvl5pPr>
      <a:lvl6pPr marL="457200" algn="ctr" defTabSz="4257675" rtl="0" eaLnBrk="0" fontAlgn="base" hangingPunct="0">
        <a:spcBef>
          <a:spcPct val="0"/>
        </a:spcBef>
        <a:spcAft>
          <a:spcPct val="0"/>
        </a:spcAft>
        <a:defRPr sz="20500">
          <a:solidFill>
            <a:schemeClr val="tx2"/>
          </a:solidFill>
          <a:latin typeface="Times New Roman" pitchFamily="18" charset="0"/>
        </a:defRPr>
      </a:lvl6pPr>
      <a:lvl7pPr marL="914400" algn="ctr" defTabSz="4257675" rtl="0" eaLnBrk="0" fontAlgn="base" hangingPunct="0">
        <a:spcBef>
          <a:spcPct val="0"/>
        </a:spcBef>
        <a:spcAft>
          <a:spcPct val="0"/>
        </a:spcAft>
        <a:defRPr sz="20500">
          <a:solidFill>
            <a:schemeClr val="tx2"/>
          </a:solidFill>
          <a:latin typeface="Times New Roman" pitchFamily="18" charset="0"/>
        </a:defRPr>
      </a:lvl7pPr>
      <a:lvl8pPr marL="1371600" algn="ctr" defTabSz="4257675" rtl="0" eaLnBrk="0" fontAlgn="base" hangingPunct="0">
        <a:spcBef>
          <a:spcPct val="0"/>
        </a:spcBef>
        <a:spcAft>
          <a:spcPct val="0"/>
        </a:spcAft>
        <a:defRPr sz="20500">
          <a:solidFill>
            <a:schemeClr val="tx2"/>
          </a:solidFill>
          <a:latin typeface="Times New Roman" pitchFamily="18" charset="0"/>
        </a:defRPr>
      </a:lvl8pPr>
      <a:lvl9pPr marL="1828800" algn="ctr" defTabSz="4257675" rtl="0" eaLnBrk="0" fontAlgn="base" hangingPunct="0">
        <a:spcBef>
          <a:spcPct val="0"/>
        </a:spcBef>
        <a:spcAft>
          <a:spcPct val="0"/>
        </a:spcAft>
        <a:defRPr sz="20500">
          <a:solidFill>
            <a:schemeClr val="tx2"/>
          </a:solidFill>
          <a:latin typeface="Times New Roman" pitchFamily="18" charset="0"/>
        </a:defRPr>
      </a:lvl9pPr>
    </p:titleStyle>
    <p:bodyStyle>
      <a:lvl1pPr marL="1597025" indent="-1597025" algn="l" defTabSz="4257675" rtl="0" eaLnBrk="0" fontAlgn="base" hangingPunct="0">
        <a:spcBef>
          <a:spcPct val="20000"/>
        </a:spcBef>
        <a:spcAft>
          <a:spcPct val="0"/>
        </a:spcAft>
        <a:buChar char="•"/>
        <a:defRPr sz="14900">
          <a:solidFill>
            <a:schemeClr val="tx1"/>
          </a:solidFill>
          <a:latin typeface="+mn-lt"/>
          <a:ea typeface="+mn-ea"/>
          <a:cs typeface="+mn-cs"/>
        </a:defRPr>
      </a:lvl1pPr>
      <a:lvl2pPr marL="3459163" indent="-1330325" algn="l" defTabSz="4257675" rtl="0" eaLnBrk="0" fontAlgn="base" hangingPunct="0">
        <a:spcBef>
          <a:spcPct val="20000"/>
        </a:spcBef>
        <a:spcAft>
          <a:spcPct val="0"/>
        </a:spcAft>
        <a:buChar char="–"/>
        <a:defRPr sz="13100">
          <a:solidFill>
            <a:schemeClr val="tx1"/>
          </a:solidFill>
          <a:latin typeface="+mn-lt"/>
        </a:defRPr>
      </a:lvl2pPr>
      <a:lvl3pPr marL="5322888" indent="-1065213" algn="l" defTabSz="4257675" rtl="0" eaLnBrk="0" fontAlgn="base" hangingPunct="0">
        <a:spcBef>
          <a:spcPct val="20000"/>
        </a:spcBef>
        <a:spcAft>
          <a:spcPct val="0"/>
        </a:spcAft>
        <a:buChar char="•"/>
        <a:defRPr sz="11200">
          <a:solidFill>
            <a:schemeClr val="tx1"/>
          </a:solidFill>
          <a:latin typeface="+mn-lt"/>
        </a:defRPr>
      </a:lvl3pPr>
      <a:lvl4pPr marL="7451725" indent="-1063625" algn="l" defTabSz="4257675" rtl="0" eaLnBrk="0" fontAlgn="base" hangingPunct="0">
        <a:spcBef>
          <a:spcPct val="20000"/>
        </a:spcBef>
        <a:spcAft>
          <a:spcPct val="0"/>
        </a:spcAft>
        <a:buChar char="–"/>
        <a:defRPr sz="9300">
          <a:solidFill>
            <a:schemeClr val="tx1"/>
          </a:solidFill>
          <a:latin typeface="+mn-lt"/>
        </a:defRPr>
      </a:lvl4pPr>
      <a:lvl5pPr marL="9580563" indent="-1063625" algn="l" defTabSz="4257675" rtl="0" eaLnBrk="0" fontAlgn="base" hangingPunct="0">
        <a:spcBef>
          <a:spcPct val="20000"/>
        </a:spcBef>
        <a:spcAft>
          <a:spcPct val="0"/>
        </a:spcAft>
        <a:buChar char="»"/>
        <a:defRPr sz="9300">
          <a:solidFill>
            <a:schemeClr val="tx1"/>
          </a:solidFill>
          <a:latin typeface="+mn-lt"/>
        </a:defRPr>
      </a:lvl5pPr>
      <a:lvl6pPr marL="10037763" indent="-1063625" algn="l" defTabSz="4257675" rtl="0" eaLnBrk="0" fontAlgn="base" hangingPunct="0">
        <a:spcBef>
          <a:spcPct val="20000"/>
        </a:spcBef>
        <a:spcAft>
          <a:spcPct val="0"/>
        </a:spcAft>
        <a:buChar char="»"/>
        <a:defRPr sz="9300">
          <a:solidFill>
            <a:schemeClr val="tx1"/>
          </a:solidFill>
          <a:latin typeface="+mn-lt"/>
        </a:defRPr>
      </a:lvl6pPr>
      <a:lvl7pPr marL="10494963" indent="-1063625" algn="l" defTabSz="4257675" rtl="0" eaLnBrk="0" fontAlgn="base" hangingPunct="0">
        <a:spcBef>
          <a:spcPct val="20000"/>
        </a:spcBef>
        <a:spcAft>
          <a:spcPct val="0"/>
        </a:spcAft>
        <a:buChar char="»"/>
        <a:defRPr sz="9300">
          <a:solidFill>
            <a:schemeClr val="tx1"/>
          </a:solidFill>
          <a:latin typeface="+mn-lt"/>
        </a:defRPr>
      </a:lvl7pPr>
      <a:lvl8pPr marL="10952163" indent="-1063625" algn="l" defTabSz="4257675" rtl="0" eaLnBrk="0" fontAlgn="base" hangingPunct="0">
        <a:spcBef>
          <a:spcPct val="20000"/>
        </a:spcBef>
        <a:spcAft>
          <a:spcPct val="0"/>
        </a:spcAft>
        <a:buChar char="»"/>
        <a:defRPr sz="9300">
          <a:solidFill>
            <a:schemeClr val="tx1"/>
          </a:solidFill>
          <a:latin typeface="+mn-lt"/>
        </a:defRPr>
      </a:lvl8pPr>
      <a:lvl9pPr marL="11409363" indent="-1063625" algn="l" defTabSz="4257675" rtl="0" eaLnBrk="0" fontAlgn="base" hangingPunct="0">
        <a:spcBef>
          <a:spcPct val="20000"/>
        </a:spcBef>
        <a:spcAft>
          <a:spcPct val="0"/>
        </a:spcAft>
        <a:buChar char="»"/>
        <a:defRPr sz="93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mp"/><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tmp"/><Relationship Id="rId11" Type="http://schemas.openxmlformats.org/officeDocument/2006/relationships/image" Target="../media/image9.png"/><Relationship Id="rId5" Type="http://schemas.openxmlformats.org/officeDocument/2006/relationships/image" Target="../media/image4.png"/><Relationship Id="rId10" Type="http://schemas.microsoft.com/office/2007/relationships/hdphoto" Target="../media/hdphoto1.wdp"/><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DEBFF"/>
        </a:solidFill>
        <a:effectLst/>
      </p:bgPr>
    </p:bg>
    <p:spTree>
      <p:nvGrpSpPr>
        <p:cNvPr id="1" name=""/>
        <p:cNvGrpSpPr/>
        <p:nvPr/>
      </p:nvGrpSpPr>
      <p:grpSpPr>
        <a:xfrm>
          <a:off x="0" y="0"/>
          <a:ext cx="0" cy="0"/>
          <a:chOff x="0" y="0"/>
          <a:chExt cx="0" cy="0"/>
        </a:xfrm>
      </p:grpSpPr>
      <p:sp>
        <p:nvSpPr>
          <p:cNvPr id="38" name="Text Box 2088"/>
          <p:cNvSpPr txBox="1">
            <a:spLocks noChangeArrowheads="1"/>
          </p:cNvSpPr>
          <p:nvPr/>
        </p:nvSpPr>
        <p:spPr bwMode="auto">
          <a:xfrm>
            <a:off x="12211248" y="5499205"/>
            <a:ext cx="10440000" cy="3672998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indent="457200">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zh-CN" sz="4000" dirty="0">
              <a:ea typeface="宋体" panose="02010600030101010101" pitchFamily="2" charset="-122"/>
            </a:endParaRPr>
          </a:p>
        </p:txBody>
      </p:sp>
      <mc:AlternateContent xmlns:mc="http://schemas.openxmlformats.org/markup-compatibility/2006">
        <mc:Choice xmlns:a14="http://schemas.microsoft.com/office/drawing/2010/main" Requires="a14">
          <p:sp>
            <p:nvSpPr>
              <p:cNvPr id="10" name="文本框 9"/>
              <p:cNvSpPr txBox="1"/>
              <p:nvPr/>
            </p:nvSpPr>
            <p:spPr>
              <a:xfrm>
                <a:off x="12434445" y="6934240"/>
                <a:ext cx="9902148" cy="6863417"/>
              </a:xfrm>
              <a:prstGeom prst="rect">
                <a:avLst/>
              </a:prstGeom>
              <a:noFill/>
            </p:spPr>
            <p:txBody>
              <a:bodyPr wrap="square" rtlCol="0">
                <a:spAutoFit/>
              </a:bodyPr>
              <a:lstStyle/>
              <a:p>
                <a:pPr indent="973138" algn="just"/>
                <a:r>
                  <a:rPr lang="en-US" altLang="zh-CN" sz="4000" dirty="0" smtClean="0">
                    <a:ea typeface="宋体" panose="02010600030101010101" pitchFamily="2" charset="-122"/>
                  </a:rPr>
                  <a:t> </a:t>
                </a:r>
                <a:r>
                  <a:rPr lang="zh-CN" altLang="en-US" sz="4000" dirty="0">
                    <a:ea typeface="宋体" panose="02010600030101010101" pitchFamily="2" charset="-122"/>
                  </a:rPr>
                  <a:t>由于</a:t>
                </a:r>
                <a:r>
                  <a:rPr lang="zh-CN" altLang="en-US" sz="4000" dirty="0" smtClean="0">
                    <a:ea typeface="宋体" panose="02010600030101010101" pitchFamily="2" charset="-122"/>
                  </a:rPr>
                  <a:t>鱼类处于摄食状态和非摄食状态的视频具有不同的帧间关系，所以本文提出针对不同类别的视频帧间关系进行建模，并利用其进行视频分类。</a:t>
                </a:r>
                <a:endParaRPr lang="en-US" altLang="zh-CN" dirty="0" smtClean="0"/>
              </a:p>
              <a:p>
                <a:pPr indent="973138" algn="just"/>
                <a:r>
                  <a:rPr lang="zh-CN" altLang="en-US" sz="4000" dirty="0" smtClean="0">
                    <a:ea typeface="宋体" panose="02010600030101010101" pitchFamily="2" charset="-122"/>
                  </a:rPr>
                  <a:t>视频帧间关系网络结构示意图如图</a:t>
                </a:r>
                <a:r>
                  <a:rPr lang="en-US" altLang="zh-CN" sz="4000" dirty="0" smtClean="0">
                    <a:ea typeface="宋体" panose="02010600030101010101" pitchFamily="2" charset="-122"/>
                  </a:rPr>
                  <a:t>2</a:t>
                </a:r>
                <a:r>
                  <a:rPr lang="zh-CN" altLang="en-US" sz="4000" dirty="0" smtClean="0">
                    <a:ea typeface="宋体" panose="02010600030101010101" pitchFamily="2" charset="-122"/>
                  </a:rPr>
                  <a:t>所示，</a:t>
                </a:r>
                <a:r>
                  <a:rPr lang="en-US" altLang="zh-CN" sz="4000" i="1" dirty="0" smtClean="0">
                    <a:ea typeface="宋体" panose="02010600030101010101" pitchFamily="2" charset="-122"/>
                  </a:rPr>
                  <a:t>t </a:t>
                </a:r>
                <a:r>
                  <a:rPr lang="zh-CN" altLang="en-US" sz="4000" dirty="0" smtClean="0">
                    <a:ea typeface="宋体" panose="02010600030101010101" pitchFamily="2" charset="-122"/>
                  </a:rPr>
                  <a:t>时刻的视频帧 </a:t>
                </a:r>
                <a14:m>
                  <m:oMath xmlns:m="http://schemas.openxmlformats.org/officeDocument/2006/math">
                    <m:sSub>
                      <m:sSubPr>
                        <m:ctrlPr>
                          <a:rPr lang="en-US" altLang="zh-CN" sz="4000" i="1" smtClean="0">
                            <a:latin typeface="Cambria Math" panose="02040503050406030204" pitchFamily="18" charset="0"/>
                            <a:ea typeface="宋体" panose="02010600030101010101" pitchFamily="2" charset="-122"/>
                          </a:rPr>
                        </m:ctrlPr>
                      </m:sSubPr>
                      <m:e>
                        <m:r>
                          <a:rPr lang="en-US" altLang="zh-CN" sz="4000" i="1">
                            <a:latin typeface="Cambria Math" panose="02040503050406030204" pitchFamily="18" charset="0"/>
                            <a:ea typeface="宋体" panose="02010600030101010101" pitchFamily="2" charset="-122"/>
                          </a:rPr>
                          <m:t>𝑓</m:t>
                        </m:r>
                      </m:e>
                      <m:sub>
                        <m:r>
                          <a:rPr lang="en-US" altLang="zh-CN" sz="4000" b="0" i="1" smtClean="0">
                            <a:latin typeface="Cambria Math" panose="02040503050406030204" pitchFamily="18" charset="0"/>
                            <a:ea typeface="宋体" panose="02010600030101010101" pitchFamily="2" charset="-122"/>
                          </a:rPr>
                          <m:t>𝑡</m:t>
                        </m:r>
                      </m:sub>
                    </m:sSub>
                  </m:oMath>
                </a14:m>
                <a:r>
                  <a:rPr lang="zh-CN" altLang="en-US" sz="4000" dirty="0" smtClean="0">
                    <a:ea typeface="宋体" panose="02010600030101010101" pitchFamily="2" charset="-122"/>
                  </a:rPr>
                  <a:t> 通过变分自动编码器被映射为隐藏空间下的多元高斯随机分布</a:t>
                </a:r>
                <a14:m>
                  <m:oMath xmlns:m="http://schemas.openxmlformats.org/officeDocument/2006/math">
                    <m:sSub>
                      <m:sSubPr>
                        <m:ctrlPr>
                          <a:rPr lang="en-US" altLang="zh-CN" sz="4000" i="1" smtClean="0">
                            <a:latin typeface="Cambria Math" panose="02040503050406030204" pitchFamily="18" charset="0"/>
                            <a:ea typeface="宋体" panose="02010600030101010101" pitchFamily="2" charset="-122"/>
                          </a:rPr>
                        </m:ctrlPr>
                      </m:sSubPr>
                      <m:e>
                        <m:r>
                          <m:rPr>
                            <m:sty m:val="p"/>
                          </m:rPr>
                          <a:rPr lang="en-US" altLang="zh-CN" sz="4000" i="1">
                            <a:latin typeface="Cambria Math" panose="02040503050406030204" pitchFamily="18" charset="0"/>
                            <a:ea typeface="宋体" panose="02010600030101010101" pitchFamily="2" charset="-122"/>
                          </a:rPr>
                          <m:t>z</m:t>
                        </m:r>
                      </m:e>
                      <m:sub>
                        <m:r>
                          <a:rPr lang="en-US" altLang="zh-CN" sz="4000" b="0" i="1" smtClean="0">
                            <a:latin typeface="Cambria Math" panose="02040503050406030204" pitchFamily="18" charset="0"/>
                            <a:ea typeface="宋体" panose="02010600030101010101" pitchFamily="2" charset="-122"/>
                          </a:rPr>
                          <m:t>𝑡</m:t>
                        </m:r>
                      </m:sub>
                    </m:sSub>
                  </m:oMath>
                </a14:m>
                <a:r>
                  <a:rPr lang="zh-CN" altLang="en-US" sz="4000" dirty="0" smtClean="0">
                    <a:ea typeface="宋体" panose="02010600030101010101" pitchFamily="2" charset="-122"/>
                  </a:rPr>
                  <a:t>，最后</a:t>
                </a:r>
                <a:r>
                  <a:rPr lang="en-US" altLang="zh-CN" sz="4000" i="1" dirty="0" smtClean="0">
                    <a:ea typeface="宋体" panose="02010600030101010101" pitchFamily="2" charset="-122"/>
                  </a:rPr>
                  <a:t>t </a:t>
                </a:r>
                <a:r>
                  <a:rPr lang="zh-CN" altLang="en-US" sz="4000" dirty="0" smtClean="0">
                    <a:ea typeface="宋体" panose="02010600030101010101" pitchFamily="2" charset="-122"/>
                  </a:rPr>
                  <a:t>时刻的隐藏空间随机分布将被用于生成 </a:t>
                </a:r>
                <a:r>
                  <a:rPr lang="en-US" altLang="zh-CN" sz="4000" i="1" dirty="0" smtClean="0">
                    <a:ea typeface="宋体" panose="02010600030101010101" pitchFamily="2" charset="-122"/>
                  </a:rPr>
                  <a:t>t+</a:t>
                </a:r>
                <a:r>
                  <a:rPr lang="el-GR" altLang="zh-CN" sz="4000" i="1" dirty="0" smtClean="0">
                    <a:ea typeface="宋体" panose="02010600030101010101" pitchFamily="2" charset="-122"/>
                  </a:rPr>
                  <a:t>τ</a:t>
                </a:r>
                <a:r>
                  <a:rPr lang="en-US" altLang="zh-CN" sz="4000" i="1" dirty="0" smtClean="0">
                    <a:ea typeface="宋体" panose="02010600030101010101" pitchFamily="2" charset="-122"/>
                  </a:rPr>
                  <a:t> </a:t>
                </a:r>
                <a:r>
                  <a:rPr lang="zh-CN" altLang="en-US" sz="4000" dirty="0" smtClean="0">
                    <a:ea typeface="宋体" panose="02010600030101010101" pitchFamily="2" charset="-122"/>
                  </a:rPr>
                  <a:t>时刻的多元高斯随机分布 </a:t>
                </a:r>
                <a14:m>
                  <m:oMath xmlns:m="http://schemas.openxmlformats.org/officeDocument/2006/math">
                    <m:sSub>
                      <m:sSubPr>
                        <m:ctrlPr>
                          <a:rPr lang="en-US" altLang="zh-CN" sz="4000" i="1" smtClean="0">
                            <a:latin typeface="Cambria Math" panose="02040503050406030204" pitchFamily="18" charset="0"/>
                            <a:ea typeface="宋体" panose="02010600030101010101" pitchFamily="2" charset="-122"/>
                          </a:rPr>
                        </m:ctrlPr>
                      </m:sSubPr>
                      <m:e>
                        <m:r>
                          <m:rPr>
                            <m:sty m:val="p"/>
                          </m:rPr>
                          <a:rPr lang="en-US" altLang="zh-CN" sz="4000" i="1">
                            <a:latin typeface="Cambria Math" panose="02040503050406030204" pitchFamily="18" charset="0"/>
                            <a:ea typeface="宋体" panose="02010600030101010101" pitchFamily="2" charset="-122"/>
                          </a:rPr>
                          <m:t>z</m:t>
                        </m:r>
                      </m:e>
                      <m:sub>
                        <m:r>
                          <m:rPr>
                            <m:nor/>
                          </m:rPr>
                          <a:rPr lang="en-US" altLang="zh-CN" sz="4000" i="1" dirty="0" smtClean="0">
                            <a:ea typeface="宋体" panose="02010600030101010101" pitchFamily="2" charset="-122"/>
                          </a:rPr>
                          <m:t>t</m:t>
                        </m:r>
                        <m:r>
                          <m:rPr>
                            <m:nor/>
                          </m:rPr>
                          <a:rPr lang="en-US" altLang="zh-CN" sz="4000" i="1" dirty="0" smtClean="0">
                            <a:ea typeface="宋体" panose="02010600030101010101" pitchFamily="2" charset="-122"/>
                          </a:rPr>
                          <m:t>+</m:t>
                        </m:r>
                        <m:r>
                          <m:rPr>
                            <m:nor/>
                          </m:rPr>
                          <a:rPr lang="el-GR" altLang="zh-CN" sz="4000" i="1" dirty="0" smtClean="0">
                            <a:ea typeface="宋体" panose="02010600030101010101" pitchFamily="2" charset="-122"/>
                          </a:rPr>
                          <m:t>τ</m:t>
                        </m:r>
                      </m:sub>
                    </m:sSub>
                  </m:oMath>
                </a14:m>
                <a:r>
                  <a:rPr lang="zh-CN" altLang="en-US" sz="4000" dirty="0" smtClean="0">
                    <a:ea typeface="宋体" panose="02010600030101010101" pitchFamily="2" charset="-122"/>
                  </a:rPr>
                  <a:t>，其中用于生成</a:t>
                </a:r>
                <a:r>
                  <a:rPr lang="en-US" altLang="zh-CN" sz="4000" i="1" dirty="0" smtClean="0">
                    <a:ea typeface="宋体" panose="02010600030101010101" pitchFamily="2" charset="-122"/>
                  </a:rPr>
                  <a:t> </a:t>
                </a:r>
                <a:r>
                  <a:rPr lang="el-GR" altLang="zh-CN" sz="4000" i="1" dirty="0" smtClean="0">
                    <a:ea typeface="宋体" panose="02010600030101010101" pitchFamily="2" charset="-122"/>
                  </a:rPr>
                  <a:t>τ</a:t>
                </a:r>
                <a:r>
                  <a:rPr lang="en-US" altLang="zh-CN" sz="4000" i="1" dirty="0" smtClean="0">
                    <a:ea typeface="宋体" panose="02010600030101010101" pitchFamily="2" charset="-122"/>
                  </a:rPr>
                  <a:t> </a:t>
                </a:r>
                <a:r>
                  <a:rPr lang="zh-CN" altLang="en-US" sz="4000" dirty="0" smtClean="0">
                    <a:ea typeface="宋体" panose="02010600030101010101" pitchFamily="2" charset="-122"/>
                  </a:rPr>
                  <a:t>后的全连接网络即本文所提出的帧间关系网络。</a:t>
                </a:r>
                <a:endParaRPr lang="en-US" altLang="zh-CN" sz="4000" i="1" dirty="0" smtClean="0">
                  <a:ea typeface="宋体" panose="02010600030101010101" pitchFamily="2" charset="-122"/>
                </a:endParaRPr>
              </a:p>
            </p:txBody>
          </p:sp>
        </mc:Choice>
        <mc:Fallback>
          <p:sp>
            <p:nvSpPr>
              <p:cNvPr id="10" name="文本框 9"/>
              <p:cNvSpPr txBox="1">
                <a:spLocks noRot="1" noChangeAspect="1" noMove="1" noResize="1" noEditPoints="1" noAdjustHandles="1" noChangeArrowheads="1" noChangeShapeType="1" noTextEdit="1"/>
              </p:cNvSpPr>
              <p:nvPr/>
            </p:nvSpPr>
            <p:spPr>
              <a:xfrm>
                <a:off x="12434445" y="6934240"/>
                <a:ext cx="9902148" cy="6863417"/>
              </a:xfrm>
              <a:prstGeom prst="rect">
                <a:avLst/>
              </a:prstGeom>
              <a:blipFill>
                <a:blip r:embed="rId2"/>
                <a:stretch>
                  <a:fillRect l="-2217" t="-2044" r="-2155" b="-2489"/>
                </a:stretch>
              </a:blipFill>
            </p:spPr>
            <p:txBody>
              <a:bodyPr/>
              <a:lstStyle/>
              <a:p>
                <a:r>
                  <a:rPr lang="zh-CN" altLang="en-US">
                    <a:noFill/>
                  </a:rPr>
                  <a:t> </a:t>
                </a:r>
              </a:p>
            </p:txBody>
          </p:sp>
        </mc:Fallback>
      </mc:AlternateContent>
      <p:sp>
        <p:nvSpPr>
          <p:cNvPr id="39" name="Text Box 2088"/>
          <p:cNvSpPr txBox="1">
            <a:spLocks noChangeArrowheads="1"/>
          </p:cNvSpPr>
          <p:nvPr/>
        </p:nvSpPr>
        <p:spPr bwMode="auto">
          <a:xfrm>
            <a:off x="1312584" y="16103706"/>
            <a:ext cx="10526400" cy="2612548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indent="457200">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zh-CN" sz="6000" dirty="0">
              <a:ea typeface="宋体" panose="02010600030101010101" pitchFamily="2" charset="-122"/>
            </a:endParaRPr>
          </a:p>
        </p:txBody>
      </p:sp>
      <p:sp>
        <p:nvSpPr>
          <p:cNvPr id="4098" name="Text Box 2054"/>
          <p:cNvSpPr txBox="1">
            <a:spLocks noChangeArrowheads="1"/>
          </p:cNvSpPr>
          <p:nvPr/>
        </p:nvSpPr>
        <p:spPr bwMode="auto">
          <a:xfrm>
            <a:off x="-100013" y="0"/>
            <a:ext cx="34204276" cy="5178425"/>
          </a:xfrm>
          <a:prstGeom prst="rect">
            <a:avLst/>
          </a:prstGeom>
          <a:solidFill>
            <a:schemeClr val="bg1">
              <a:alpha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538866" tIns="900000" rIns="538866" bIns="538866" anchor="ctr"/>
          <a:lstStyle>
            <a:lvl1pPr defTabSz="912813">
              <a:defRPr sz="2400">
                <a:solidFill>
                  <a:schemeClr val="tx1"/>
                </a:solidFill>
                <a:latin typeface="Times New Roman" panose="02020603050405020304" pitchFamily="18" charset="0"/>
              </a:defRPr>
            </a:lvl1pPr>
            <a:lvl2pPr marL="742950" indent="-285750" defTabSz="912813">
              <a:defRPr sz="2400">
                <a:solidFill>
                  <a:schemeClr val="tx1"/>
                </a:solidFill>
                <a:latin typeface="Times New Roman" panose="02020603050405020304" pitchFamily="18" charset="0"/>
              </a:defRPr>
            </a:lvl2pPr>
            <a:lvl3pPr marL="1143000" indent="-228600" defTabSz="912813">
              <a:defRPr sz="2400">
                <a:solidFill>
                  <a:schemeClr val="tx1"/>
                </a:solidFill>
                <a:latin typeface="Times New Roman" panose="02020603050405020304" pitchFamily="18" charset="0"/>
              </a:defRPr>
            </a:lvl3pPr>
            <a:lvl4pPr marL="1600200" indent="-228600" defTabSz="912813">
              <a:defRPr sz="2400">
                <a:solidFill>
                  <a:schemeClr val="tx1"/>
                </a:solidFill>
                <a:latin typeface="Times New Roman" panose="02020603050405020304" pitchFamily="18" charset="0"/>
              </a:defRPr>
            </a:lvl4pPr>
            <a:lvl5pPr marL="2057400" indent="-228600" defTabSz="912813">
              <a:defRPr sz="2400">
                <a:solidFill>
                  <a:schemeClr val="tx1"/>
                </a:solidFill>
                <a:latin typeface="Times New Roman" panose="02020603050405020304" pitchFamily="18" charset="0"/>
              </a:defRPr>
            </a:lvl5pPr>
            <a:lvl6pPr marL="2514600" indent="-228600" defTabSz="912813"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12813"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12813"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12813" eaLnBrk="0" fontAlgn="base" hangingPunct="0">
              <a:spcBef>
                <a:spcPct val="0"/>
              </a:spcBef>
              <a:spcAft>
                <a:spcPct val="0"/>
              </a:spcAft>
              <a:defRPr sz="2400">
                <a:solidFill>
                  <a:schemeClr val="tx1"/>
                </a:solidFill>
                <a:latin typeface="Times New Roman" panose="02020603050405020304" pitchFamily="18" charset="0"/>
              </a:defRPr>
            </a:lvl9pPr>
          </a:lstStyle>
          <a:p>
            <a:pPr algn="ctr"/>
            <a:endParaRPr lang="en-US" altLang="zh-CN" sz="3200">
              <a:ea typeface="宋体" panose="02010600030101010101" pitchFamily="2" charset="-122"/>
            </a:endParaRPr>
          </a:p>
          <a:p>
            <a:pPr algn="ctr"/>
            <a:endParaRPr lang="en-US" altLang="zh-CN" sz="3200">
              <a:ea typeface="宋体" panose="02010600030101010101" pitchFamily="2" charset="-122"/>
            </a:endParaRPr>
          </a:p>
        </p:txBody>
      </p:sp>
      <p:sp>
        <p:nvSpPr>
          <p:cNvPr id="4099" name="Rectangle 2077"/>
          <p:cNvSpPr>
            <a:spLocks noChangeArrowheads="1"/>
          </p:cNvSpPr>
          <p:nvPr/>
        </p:nvSpPr>
        <p:spPr bwMode="auto">
          <a:xfrm>
            <a:off x="0" y="4876800"/>
            <a:ext cx="34204275" cy="325438"/>
          </a:xfrm>
          <a:prstGeom prst="rect">
            <a:avLst/>
          </a:prstGeom>
          <a:gradFill rotWithShape="0">
            <a:gsLst>
              <a:gs pos="0">
                <a:srgbClr val="CC3300"/>
              </a:gs>
              <a:gs pos="50000">
                <a:srgbClr val="FFCC00"/>
              </a:gs>
              <a:gs pos="100000">
                <a:srgbClr val="CC330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en-US">
              <a:ea typeface="宋体" panose="02010600030101010101" pitchFamily="2" charset="-122"/>
            </a:endParaRPr>
          </a:p>
        </p:txBody>
      </p:sp>
      <p:sp>
        <p:nvSpPr>
          <p:cNvPr id="4100" name="Text Box 2078"/>
          <p:cNvSpPr txBox="1">
            <a:spLocks noChangeArrowheads="1"/>
          </p:cNvSpPr>
          <p:nvPr/>
        </p:nvSpPr>
        <p:spPr bwMode="auto">
          <a:xfrm>
            <a:off x="1302484" y="5920551"/>
            <a:ext cx="10410825" cy="914558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spcBef>
                <a:spcPct val="20000"/>
              </a:spcBef>
            </a:pPr>
            <a:endParaRPr lang="en-US" altLang="zh-CN" sz="2800">
              <a:latin typeface="Arial" panose="020B0604020202020204" pitchFamily="34" charset="0"/>
              <a:ea typeface="宋体" panose="02010600030101010101" pitchFamily="2" charset="-122"/>
            </a:endParaRPr>
          </a:p>
        </p:txBody>
      </p:sp>
      <p:sp>
        <p:nvSpPr>
          <p:cNvPr id="4101" name="Text Box 2083"/>
          <p:cNvSpPr txBox="1">
            <a:spLocks noChangeArrowheads="1"/>
          </p:cNvSpPr>
          <p:nvPr/>
        </p:nvSpPr>
        <p:spPr bwMode="auto">
          <a:xfrm>
            <a:off x="4267200" y="2744788"/>
            <a:ext cx="29837063" cy="188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spcBef>
                <a:spcPct val="20000"/>
              </a:spcBef>
            </a:pPr>
            <a:r>
              <a:rPr lang="zh-CN" altLang="en-US" sz="4000" dirty="0" smtClean="0">
                <a:latin typeface="宋体" panose="02010600030101010101" pitchFamily="2" charset="-122"/>
                <a:ea typeface="宋体" panose="02010600030101010101" pitchFamily="2" charset="-122"/>
              </a:rPr>
              <a:t>张佳林，</a:t>
            </a:r>
            <a:r>
              <a:rPr lang="zh-CN" altLang="en-US" sz="4000" dirty="0">
                <a:latin typeface="宋体" panose="02010600030101010101" pitchFamily="2" charset="-122"/>
                <a:ea typeface="宋体" panose="02010600030101010101" pitchFamily="2" charset="-122"/>
              </a:rPr>
              <a:t>徐立鸿</a:t>
            </a:r>
            <a:endParaRPr lang="en-US" altLang="zh-CN" sz="4000" dirty="0">
              <a:latin typeface="宋体" panose="02010600030101010101" pitchFamily="2" charset="-122"/>
              <a:ea typeface="宋体" panose="02010600030101010101" pitchFamily="2" charset="-122"/>
            </a:endParaRPr>
          </a:p>
          <a:p>
            <a:pPr algn="ctr">
              <a:spcBef>
                <a:spcPct val="20000"/>
              </a:spcBef>
            </a:pPr>
            <a:r>
              <a:rPr lang="zh-CN" altLang="en-US" sz="2800" dirty="0">
                <a:latin typeface="宋体" panose="02010600030101010101" pitchFamily="2" charset="-122"/>
                <a:ea typeface="宋体" panose="02010600030101010101" pitchFamily="2" charset="-122"/>
              </a:rPr>
              <a:t>（ 同济大学控制系、</a:t>
            </a:r>
            <a:r>
              <a:rPr lang="zh-CN" altLang="en-US" sz="2800" dirty="0">
                <a:ea typeface="宋体" panose="02010600030101010101" pitchFamily="2" charset="-122"/>
              </a:rPr>
              <a:t>教育部设施农业网上合作研究中心、国家设施农业工程技术研究中心 </a:t>
            </a:r>
            <a:r>
              <a:rPr lang="en-US" altLang="zh-CN" sz="2800" dirty="0">
                <a:latin typeface="宋体" panose="02010600030101010101" pitchFamily="2" charset="-122"/>
                <a:ea typeface="宋体" panose="02010600030101010101" pitchFamily="2" charset="-122"/>
              </a:rPr>
              <a:t>)</a:t>
            </a:r>
            <a:endParaRPr lang="en-US" altLang="zh-CN" sz="2800" dirty="0">
              <a:latin typeface="Arial" panose="020B0604020202020204" pitchFamily="34" charset="0"/>
              <a:ea typeface="宋体" panose="02010600030101010101" pitchFamily="2" charset="-122"/>
            </a:endParaRPr>
          </a:p>
          <a:p>
            <a:pPr algn="ctr">
              <a:spcBef>
                <a:spcPct val="20000"/>
              </a:spcBef>
            </a:pPr>
            <a:endParaRPr lang="en-US" altLang="zh-CN" sz="4400" dirty="0">
              <a:latin typeface="Arial" panose="020B0604020202020204" pitchFamily="34" charset="0"/>
              <a:ea typeface="宋体" panose="02010600030101010101" pitchFamily="2" charset="-122"/>
            </a:endParaRPr>
          </a:p>
        </p:txBody>
      </p:sp>
      <p:sp>
        <p:nvSpPr>
          <p:cNvPr id="4103" name="Rectangle 2132"/>
          <p:cNvSpPr>
            <a:spLocks noChangeArrowheads="1"/>
          </p:cNvSpPr>
          <p:nvPr/>
        </p:nvSpPr>
        <p:spPr bwMode="auto">
          <a:xfrm>
            <a:off x="0" y="0"/>
            <a:ext cx="34204275" cy="43815000"/>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en-US">
              <a:ea typeface="宋体" panose="02010600030101010101" pitchFamily="2" charset="-122"/>
            </a:endParaRPr>
          </a:p>
        </p:txBody>
      </p:sp>
      <p:pic>
        <p:nvPicPr>
          <p:cNvPr id="4104" name="Picture 2133" descr="D:\Users\jiao\Desktop\tongji-logo-512x51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713" y="882650"/>
            <a:ext cx="3900487" cy="3414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05" name="Text Box 2083"/>
          <p:cNvSpPr txBox="1">
            <a:spLocks noChangeArrowheads="1"/>
          </p:cNvSpPr>
          <p:nvPr/>
        </p:nvSpPr>
        <p:spPr bwMode="auto">
          <a:xfrm>
            <a:off x="4267200" y="-141288"/>
            <a:ext cx="29316363" cy="354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spcBef>
                <a:spcPct val="20000"/>
              </a:spcBef>
            </a:pPr>
            <a:r>
              <a:rPr lang="zh-CN" altLang="en-US" sz="8000" b="1" dirty="0">
                <a:solidFill>
                  <a:srgbClr val="008FF0"/>
                </a:solidFill>
                <a:latin typeface="Arial" panose="020B0604020202020204" pitchFamily="34" charset="0"/>
                <a:ea typeface="宋体" panose="02010600030101010101" pitchFamily="2" charset="-122"/>
              </a:rPr>
              <a:t> </a:t>
            </a:r>
            <a:r>
              <a:rPr lang="zh-CN" altLang="en-US" sz="6000" b="1" dirty="0" smtClean="0">
                <a:solidFill>
                  <a:srgbClr val="008FF0"/>
                </a:solidFill>
                <a:latin typeface="Arial" panose="020B0604020202020204" pitchFamily="34" charset="0"/>
                <a:ea typeface="宋体" panose="02010600030101010101" pitchFamily="2" charset="-122"/>
              </a:rPr>
              <a:t>国家重点研发计划支撑</a:t>
            </a:r>
            <a:endParaRPr lang="en-US" altLang="zh-CN" sz="6000" b="1" dirty="0">
              <a:solidFill>
                <a:srgbClr val="008FF0"/>
              </a:solidFill>
              <a:latin typeface="Arial" panose="020B0604020202020204" pitchFamily="34" charset="0"/>
              <a:ea typeface="宋体" panose="02010600030101010101" pitchFamily="2" charset="-122"/>
            </a:endParaRPr>
          </a:p>
          <a:p>
            <a:pPr algn="ctr"/>
            <a:r>
              <a:rPr lang="zh-CN" altLang="zh-CN" sz="8000" b="1" dirty="0" smtClean="0">
                <a:solidFill>
                  <a:srgbClr val="008FF0"/>
                </a:solidFill>
                <a:latin typeface="Arial" panose="020B0604020202020204" pitchFamily="34" charset="0"/>
                <a:ea typeface="宋体" panose="02010600030101010101" pitchFamily="2" charset="-122"/>
              </a:rPr>
              <a:t>基于</a:t>
            </a:r>
            <a:r>
              <a:rPr lang="zh-CN" altLang="en-US" sz="8000" b="1" dirty="0" smtClean="0">
                <a:solidFill>
                  <a:srgbClr val="008FF0"/>
                </a:solidFill>
                <a:latin typeface="Arial" panose="020B0604020202020204" pitchFamily="34" charset="0"/>
                <a:ea typeface="宋体" panose="02010600030101010101" pitchFamily="2" charset="-122"/>
              </a:rPr>
              <a:t>机器视觉的鱼类摄食行为分类算法及投喂控制研究</a:t>
            </a:r>
            <a:endParaRPr lang="en-GB" altLang="zh-CN" sz="8000" dirty="0">
              <a:solidFill>
                <a:srgbClr val="008FF0"/>
              </a:solidFill>
              <a:latin typeface="宋体" panose="02010600030101010101" pitchFamily="2" charset="-122"/>
              <a:ea typeface="宋体" panose="02010600030101010101" pitchFamily="2" charset="-122"/>
            </a:endParaRPr>
          </a:p>
        </p:txBody>
      </p:sp>
      <p:sp>
        <p:nvSpPr>
          <p:cNvPr id="50" name="圆角矩形 49"/>
          <p:cNvSpPr/>
          <p:nvPr/>
        </p:nvSpPr>
        <p:spPr bwMode="auto">
          <a:xfrm>
            <a:off x="1329293" y="5470550"/>
            <a:ext cx="10440000" cy="900000"/>
          </a:xfrm>
          <a:prstGeom prst="round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a:lstStyle/>
          <a:p>
            <a:pPr algn="ctr">
              <a:defRPr/>
            </a:pPr>
            <a:r>
              <a:rPr lang="zh-CN" altLang="en-US" sz="4800" b="1" dirty="0">
                <a:solidFill>
                  <a:srgbClr val="FF3300"/>
                </a:solidFill>
                <a:latin typeface="宋体" pitchFamily="2" charset="-122"/>
                <a:ea typeface="宋体" pitchFamily="2" charset="-122"/>
              </a:rPr>
              <a:t>项目背景及研究内容</a:t>
            </a:r>
          </a:p>
        </p:txBody>
      </p:sp>
      <p:sp>
        <p:nvSpPr>
          <p:cNvPr id="4110" name="Text Box 2083"/>
          <p:cNvSpPr txBox="1">
            <a:spLocks noChangeArrowheads="1"/>
          </p:cNvSpPr>
          <p:nvPr/>
        </p:nvSpPr>
        <p:spPr bwMode="auto">
          <a:xfrm>
            <a:off x="1302484" y="6520657"/>
            <a:ext cx="10525125" cy="8726487"/>
          </a:xfrm>
          <a:prstGeom prst="rect">
            <a:avLst/>
          </a:prstGeom>
          <a:ln/>
        </p:spPr>
        <p:style>
          <a:lnRef idx="3">
            <a:schemeClr val="lt1"/>
          </a:lnRef>
          <a:fillRef idx="1">
            <a:schemeClr val="accent3"/>
          </a:fillRef>
          <a:effectRef idx="1">
            <a:schemeClr val="accent3"/>
          </a:effectRef>
          <a:fontRef idx="minor">
            <a:schemeClr val="lt1"/>
          </a:fontRef>
        </p:style>
        <p:txBody>
          <a:bodyPr lIns="360000" tIns="360000" rIns="360000" bIns="360000"/>
          <a:lstStyle>
            <a:lvl1pPr indent="457200">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defRPr/>
            </a:pPr>
            <a:r>
              <a:rPr lang="en-US" altLang="zh-CN" sz="4000" dirty="0" smtClean="0">
                <a:ea typeface="宋体" panose="02010600030101010101" pitchFamily="2" charset="-122"/>
              </a:rPr>
              <a:t>    </a:t>
            </a:r>
            <a:r>
              <a:rPr lang="zh-CN" altLang="en-US" sz="4000" dirty="0" smtClean="0">
                <a:ea typeface="宋体" panose="02010600030101010101" pitchFamily="2" charset="-122"/>
              </a:rPr>
              <a:t>基于鱼类摄食行为对饵料投放指导是精准渔业的基本要求，能有效的提高饵料利用率，增加水产养殖业的经济效益</a:t>
            </a:r>
            <a:r>
              <a:rPr lang="zh-CN" altLang="zh-CN" sz="4000" dirty="0" smtClean="0">
                <a:ea typeface="宋体" panose="02010600030101010101" pitchFamily="2" charset="-122"/>
              </a:rPr>
              <a:t>。</a:t>
            </a:r>
            <a:r>
              <a:rPr lang="zh-CN" altLang="en-US" sz="4000" dirty="0" smtClean="0">
                <a:ea typeface="宋体" panose="02010600030101010101" pitchFamily="2" charset="-122"/>
              </a:rPr>
              <a:t>但是现阶段的鱼类摄食行为研究目前还处于实验室阶段，应用前景有限。</a:t>
            </a:r>
            <a:endParaRPr lang="en-US" altLang="zh-CN" sz="4000" dirty="0" smtClean="0">
              <a:ea typeface="宋体" panose="02010600030101010101" pitchFamily="2" charset="-122"/>
            </a:endParaRPr>
          </a:p>
          <a:p>
            <a:pPr>
              <a:defRPr/>
            </a:pPr>
            <a:r>
              <a:rPr lang="zh-CN" altLang="en-US" sz="4000" dirty="0" smtClean="0">
                <a:ea typeface="宋体" panose="02010600030101010101" pitchFamily="2" charset="-122"/>
              </a:rPr>
              <a:t>    本课题</a:t>
            </a:r>
            <a:r>
              <a:rPr lang="zh-CN" altLang="zh-CN" sz="4000" dirty="0" smtClean="0">
                <a:ea typeface="宋体" panose="02010600030101010101" pitchFamily="2" charset="-122"/>
              </a:rPr>
              <a:t>立足</a:t>
            </a:r>
            <a:r>
              <a:rPr lang="zh-CN" altLang="zh-CN" sz="4000" dirty="0" smtClean="0">
                <a:ea typeface="宋体" panose="02010600030101010101" pitchFamily="2" charset="-122"/>
              </a:rPr>
              <a:t>于</a:t>
            </a:r>
            <a:r>
              <a:rPr lang="zh-CN" altLang="en-US" sz="4000" dirty="0" smtClean="0">
                <a:ea typeface="宋体" panose="02010600030101010101" pitchFamily="2" charset="-122"/>
              </a:rPr>
              <a:t>真实水产养殖环境</a:t>
            </a:r>
            <a:r>
              <a:rPr lang="zh-CN" altLang="zh-CN" sz="4000" dirty="0" smtClean="0">
                <a:ea typeface="宋体" panose="02010600030101010101" pitchFamily="2" charset="-122"/>
              </a:rPr>
              <a:t>，</a:t>
            </a:r>
            <a:r>
              <a:rPr lang="zh-CN" altLang="en-US" sz="4000" dirty="0" smtClean="0">
                <a:ea typeface="宋体" panose="02010600030101010101" pitchFamily="2" charset="-122"/>
              </a:rPr>
              <a:t>实地</a:t>
            </a:r>
            <a:r>
              <a:rPr lang="zh-CN" altLang="zh-CN" sz="4000" dirty="0" smtClean="0">
                <a:ea typeface="宋体" panose="02010600030101010101" pitchFamily="2" charset="-122"/>
              </a:rPr>
              <a:t>搭建</a:t>
            </a:r>
            <a:r>
              <a:rPr lang="zh-CN" altLang="en-US" sz="4000" dirty="0" smtClean="0">
                <a:ea typeface="宋体" panose="02010600030101010101" pitchFamily="2" charset="-122"/>
              </a:rPr>
              <a:t>了水下视频数据采集系统，构建了真实生产环境下的视频数据集，为未来研究奠定了数据基础。为实现对真实养殖环境下的鱼类摄食行为分类，本文基于帧间关系提出了一种视频分类方法</a:t>
            </a:r>
            <a:r>
              <a:rPr lang="zh-CN" altLang="zh-CN" sz="4000" dirty="0" smtClean="0">
                <a:ea typeface="宋体" panose="02010600030101010101" pitchFamily="2" charset="-122"/>
              </a:rPr>
              <a:t>，</a:t>
            </a:r>
            <a:r>
              <a:rPr lang="zh-CN" altLang="en-US" sz="4000" dirty="0" smtClean="0">
                <a:ea typeface="宋体" panose="02010600030101010101" pitchFamily="2" charset="-122"/>
              </a:rPr>
              <a:t>实现了对鱼类摄食行为分类。本论文所提出算法为鱼饵投放控制系统提供了关键决策信息。</a:t>
            </a:r>
            <a:endParaRPr lang="zh-CN" altLang="en-US" sz="4000" dirty="0" smtClean="0">
              <a:ea typeface="宋体" panose="02010600030101010101" pitchFamily="2" charset="-122"/>
            </a:endParaRPr>
          </a:p>
        </p:txBody>
      </p:sp>
      <p:sp>
        <p:nvSpPr>
          <p:cNvPr id="57" name="圆角矩形 56"/>
          <p:cNvSpPr/>
          <p:nvPr/>
        </p:nvSpPr>
        <p:spPr bwMode="auto">
          <a:xfrm>
            <a:off x="1362075" y="26079921"/>
            <a:ext cx="10440000" cy="900000"/>
          </a:xfrm>
          <a:prstGeom prst="round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a:lstStyle/>
          <a:p>
            <a:pPr algn="ctr"/>
            <a:r>
              <a:rPr lang="zh-CN" altLang="en-US" sz="4800" b="1" dirty="0">
                <a:solidFill>
                  <a:srgbClr val="FF3300"/>
                </a:solidFill>
                <a:latin typeface="宋体" pitchFamily="2" charset="-122"/>
                <a:ea typeface="宋体" pitchFamily="2" charset="-122"/>
              </a:rPr>
              <a:t>基于</a:t>
            </a:r>
            <a:r>
              <a:rPr lang="en-US" altLang="zh-CN" sz="4800" b="1" dirty="0">
                <a:solidFill>
                  <a:srgbClr val="FF3300"/>
                </a:solidFill>
                <a:latin typeface="宋体" pitchFamily="2" charset="-122"/>
                <a:ea typeface="宋体" pitchFamily="2" charset="-122"/>
              </a:rPr>
              <a:t>VAE</a:t>
            </a:r>
            <a:r>
              <a:rPr lang="zh-CN" altLang="en-US" sz="4800" b="1" dirty="0">
                <a:solidFill>
                  <a:srgbClr val="FF3300"/>
                </a:solidFill>
                <a:latin typeface="宋体" pitchFamily="2" charset="-122"/>
                <a:ea typeface="宋体" pitchFamily="2" charset="-122"/>
              </a:rPr>
              <a:t>的视频特征提取</a:t>
            </a:r>
            <a:endParaRPr lang="zh-CN" altLang="en-US" sz="4800" b="1" dirty="0">
              <a:solidFill>
                <a:srgbClr val="FF3300"/>
              </a:solidFill>
              <a:latin typeface="宋体" pitchFamily="2" charset="-122"/>
              <a:ea typeface="宋体" pitchFamily="2" charset="-122"/>
            </a:endParaRPr>
          </a:p>
        </p:txBody>
      </p:sp>
      <p:sp>
        <p:nvSpPr>
          <p:cNvPr id="4109" name="Rectangle 2148"/>
          <p:cNvSpPr>
            <a:spLocks noChangeArrowheads="1"/>
          </p:cNvSpPr>
          <p:nvPr/>
        </p:nvSpPr>
        <p:spPr bwMode="auto">
          <a:xfrm>
            <a:off x="0" y="-1588"/>
            <a:ext cx="184150" cy="460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en-US">
              <a:ea typeface="宋体" panose="02010600030101010101" pitchFamily="2" charset="-122"/>
            </a:endParaRPr>
          </a:p>
        </p:txBody>
      </p:sp>
      <p:sp>
        <p:nvSpPr>
          <p:cNvPr id="2" name="Rectangle 2149"/>
          <p:cNvSpPr>
            <a:spLocks noChangeArrowheads="1"/>
          </p:cNvSpPr>
          <p:nvPr/>
        </p:nvSpPr>
        <p:spPr bwMode="auto">
          <a:xfrm>
            <a:off x="0" y="2722563"/>
            <a:ext cx="1841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zh-CN">
              <a:ea typeface="宋体" panose="02010600030101010101" pitchFamily="2" charset="-122"/>
            </a:endParaRPr>
          </a:p>
        </p:txBody>
      </p:sp>
      <p:sp>
        <p:nvSpPr>
          <p:cNvPr id="4111" name="Text Box 2089"/>
          <p:cNvSpPr txBox="1">
            <a:spLocks noChangeArrowheads="1"/>
          </p:cNvSpPr>
          <p:nvPr/>
        </p:nvSpPr>
        <p:spPr bwMode="auto">
          <a:xfrm>
            <a:off x="23023513" y="36820475"/>
            <a:ext cx="10118725" cy="54832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zh-CN" sz="2800">
                <a:ea typeface="宋体" panose="02010600030101010101" pitchFamily="2" charset="-122"/>
              </a:rPr>
              <a:t>Tele: 021-65980149</a:t>
            </a:r>
            <a:endParaRPr lang="zh-CN" altLang="zh-CN" sz="2800">
              <a:ea typeface="宋体" panose="02010600030101010101" pitchFamily="2" charset="-122"/>
            </a:endParaRPr>
          </a:p>
          <a:p>
            <a:r>
              <a:rPr lang="en-US" altLang="zh-CN" sz="2800">
                <a:ea typeface="宋体" panose="02010600030101010101" pitchFamily="2" charset="-122"/>
              </a:rPr>
              <a:t>Email: xulhk@163.com</a:t>
            </a:r>
            <a:endParaRPr lang="zh-CN" altLang="zh-CN" sz="2800">
              <a:ea typeface="宋体" panose="02010600030101010101" pitchFamily="2" charset="-122"/>
            </a:endParaRPr>
          </a:p>
          <a:p>
            <a:endParaRPr lang="en-US" altLang="zh-CN" sz="2800">
              <a:ea typeface="宋体" panose="02010600030101010101" pitchFamily="2" charset="-122"/>
            </a:endParaRPr>
          </a:p>
          <a:p>
            <a:r>
              <a:rPr lang="en-US" altLang="zh-CN" sz="2800">
                <a:ea typeface="宋体" panose="02010600030101010101" pitchFamily="2" charset="-122"/>
              </a:rPr>
              <a:t>Address: College of Electronics and Information Engineering of Tongji University, 4800 Caoan Road, Shanghai 201804, China</a:t>
            </a:r>
            <a:endParaRPr lang="zh-CN" altLang="zh-CN" sz="2800">
              <a:ea typeface="宋体" panose="02010600030101010101" pitchFamily="2" charset="-122"/>
            </a:endParaRPr>
          </a:p>
          <a:p>
            <a:r>
              <a:rPr lang="zh-CN" altLang="zh-CN" sz="2800">
                <a:ea typeface="宋体" panose="02010600030101010101" pitchFamily="2" charset="-122"/>
              </a:rPr>
              <a:t>上海市曹安公路</a:t>
            </a:r>
            <a:r>
              <a:rPr lang="en-US" altLang="zh-CN" sz="2800">
                <a:ea typeface="宋体" panose="02010600030101010101" pitchFamily="2" charset="-122"/>
              </a:rPr>
              <a:t>4800</a:t>
            </a:r>
            <a:r>
              <a:rPr lang="zh-CN" altLang="zh-CN" sz="2800">
                <a:ea typeface="宋体" panose="02010600030101010101" pitchFamily="2" charset="-122"/>
              </a:rPr>
              <a:t>号同济大学电子与信息工程学院</a:t>
            </a:r>
            <a:endParaRPr lang="en-US" altLang="zh-CN" sz="2800">
              <a:ea typeface="宋体" panose="02010600030101010101" pitchFamily="2" charset="-122"/>
            </a:endParaRPr>
          </a:p>
          <a:p>
            <a:endParaRPr lang="en-US" altLang="zh-CN" sz="2800">
              <a:ea typeface="宋体" panose="02010600030101010101" pitchFamily="2" charset="-122"/>
            </a:endParaRPr>
          </a:p>
          <a:p>
            <a:r>
              <a:rPr lang="en-US" altLang="zh-CN" sz="2800">
                <a:ea typeface="宋体" panose="02010600030101010101" pitchFamily="2" charset="-122"/>
              </a:rPr>
              <a:t>Room 106, Science and Tech Park 2, Chifeng Road 65, Shanghai, China, 200092.</a:t>
            </a:r>
          </a:p>
          <a:p>
            <a:r>
              <a:rPr lang="zh-CN" altLang="en-US" sz="2800">
                <a:ea typeface="宋体" panose="02010600030101010101" pitchFamily="2" charset="-122"/>
              </a:rPr>
              <a:t>上海市赤峰路</a:t>
            </a:r>
            <a:r>
              <a:rPr lang="en-US" altLang="zh-CN" sz="2800">
                <a:ea typeface="宋体" panose="02010600030101010101" pitchFamily="2" charset="-122"/>
              </a:rPr>
              <a:t>65</a:t>
            </a:r>
            <a:r>
              <a:rPr lang="zh-CN" altLang="en-US" sz="2800">
                <a:ea typeface="宋体" panose="02010600030101010101" pitchFamily="2" charset="-122"/>
              </a:rPr>
              <a:t>号同济大学科技园</a:t>
            </a:r>
            <a:r>
              <a:rPr lang="en-US" altLang="zh-CN" sz="2800">
                <a:ea typeface="宋体" panose="02010600030101010101" pitchFamily="2" charset="-122"/>
              </a:rPr>
              <a:t>2</a:t>
            </a:r>
            <a:r>
              <a:rPr lang="zh-CN" altLang="en-US" sz="2800">
                <a:ea typeface="宋体" panose="02010600030101010101" pitchFamily="2" charset="-122"/>
              </a:rPr>
              <a:t>号楼</a:t>
            </a:r>
            <a:r>
              <a:rPr lang="en-US" altLang="zh-CN" sz="2800">
                <a:ea typeface="宋体" panose="02010600030101010101" pitchFamily="2" charset="-122"/>
              </a:rPr>
              <a:t>106</a:t>
            </a:r>
            <a:r>
              <a:rPr lang="zh-CN" altLang="en-US" sz="2800">
                <a:ea typeface="宋体" panose="02010600030101010101" pitchFamily="2" charset="-122"/>
              </a:rPr>
              <a:t>室</a:t>
            </a:r>
          </a:p>
        </p:txBody>
      </p:sp>
      <p:sp>
        <p:nvSpPr>
          <p:cNvPr id="93" name="圆角矩形 92"/>
          <p:cNvSpPr/>
          <p:nvPr/>
        </p:nvSpPr>
        <p:spPr bwMode="auto">
          <a:xfrm>
            <a:off x="22964775" y="35860038"/>
            <a:ext cx="10142538" cy="914400"/>
          </a:xfrm>
          <a:prstGeom prst="round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a:lstStyle/>
          <a:p>
            <a:pPr algn="ctr">
              <a:defRPr/>
            </a:pPr>
            <a:r>
              <a:rPr lang="zh-CN" altLang="en-US" sz="4800" b="1" dirty="0">
                <a:solidFill>
                  <a:srgbClr val="FF3300"/>
                </a:solidFill>
                <a:latin typeface="宋体" pitchFamily="2" charset="-122"/>
                <a:ea typeface="宋体" pitchFamily="2" charset="-122"/>
              </a:rPr>
              <a:t>联系信息</a:t>
            </a:r>
          </a:p>
        </p:txBody>
      </p:sp>
      <p:sp>
        <p:nvSpPr>
          <p:cNvPr id="4113" name="Rectangle 2077"/>
          <p:cNvSpPr>
            <a:spLocks noChangeArrowheads="1"/>
          </p:cNvSpPr>
          <p:nvPr/>
        </p:nvSpPr>
        <p:spPr bwMode="auto">
          <a:xfrm rot="10800000" flipV="1">
            <a:off x="22999700" y="35537775"/>
            <a:ext cx="10061575" cy="431800"/>
          </a:xfrm>
          <a:prstGeom prst="rect">
            <a:avLst/>
          </a:prstGeom>
          <a:gradFill rotWithShape="0">
            <a:gsLst>
              <a:gs pos="0">
                <a:srgbClr val="CC3300"/>
              </a:gs>
              <a:gs pos="50000">
                <a:srgbClr val="FFCC00"/>
              </a:gs>
              <a:gs pos="100000">
                <a:srgbClr val="CC330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en-US">
              <a:ea typeface="宋体" panose="02010600030101010101" pitchFamily="2" charset="-122"/>
            </a:endParaRPr>
          </a:p>
        </p:txBody>
      </p:sp>
      <p:sp>
        <p:nvSpPr>
          <p:cNvPr id="4114" name="Rectangle 44"/>
          <p:cNvSpPr>
            <a:spLocks noChangeArrowheads="1"/>
          </p:cNvSpPr>
          <p:nvPr/>
        </p:nvSpPr>
        <p:spPr bwMode="auto">
          <a:xfrm>
            <a:off x="0" y="-1588"/>
            <a:ext cx="184150" cy="460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zh-CN">
              <a:ea typeface="宋体" panose="02010600030101010101" pitchFamily="2" charset="-122"/>
            </a:endParaRPr>
          </a:p>
        </p:txBody>
      </p:sp>
      <p:sp>
        <p:nvSpPr>
          <p:cNvPr id="4116" name="Rectangle 44"/>
          <p:cNvSpPr>
            <a:spLocks noChangeArrowheads="1"/>
          </p:cNvSpPr>
          <p:nvPr/>
        </p:nvSpPr>
        <p:spPr bwMode="auto">
          <a:xfrm>
            <a:off x="0" y="0"/>
            <a:ext cx="34204275"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en-US">
              <a:ea typeface="宋体" panose="02010600030101010101" pitchFamily="2" charset="-122"/>
            </a:endParaRPr>
          </a:p>
        </p:txBody>
      </p:sp>
      <p:sp>
        <p:nvSpPr>
          <p:cNvPr id="4118" name="Text Box 2088"/>
          <p:cNvSpPr txBox="1">
            <a:spLocks noChangeArrowheads="1"/>
          </p:cNvSpPr>
          <p:nvPr/>
        </p:nvSpPr>
        <p:spPr bwMode="auto">
          <a:xfrm>
            <a:off x="23037800" y="5573712"/>
            <a:ext cx="9996488" cy="299640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indent="457200">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zh-CN" sz="4000" dirty="0">
              <a:ea typeface="宋体" panose="02010600030101010101" pitchFamily="2" charset="-122"/>
            </a:endParaRPr>
          </a:p>
        </p:txBody>
      </p:sp>
      <p:sp>
        <p:nvSpPr>
          <p:cNvPr id="34" name="圆角矩形 33"/>
          <p:cNvSpPr/>
          <p:nvPr/>
        </p:nvSpPr>
        <p:spPr bwMode="auto">
          <a:xfrm>
            <a:off x="12165520" y="5470685"/>
            <a:ext cx="10440000" cy="900000"/>
          </a:xfrm>
          <a:prstGeom prst="round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a:lstStyle/>
          <a:p>
            <a:pPr algn="ctr">
              <a:defRPr/>
            </a:pPr>
            <a:r>
              <a:rPr lang="zh-CN" altLang="en-US" sz="4800" b="1" dirty="0" smtClean="0">
                <a:solidFill>
                  <a:srgbClr val="FF3300"/>
                </a:solidFill>
                <a:latin typeface="宋体" pitchFamily="2" charset="-122"/>
                <a:ea typeface="宋体" pitchFamily="2" charset="-122"/>
              </a:rPr>
              <a:t>视频帧间关系模型构建</a:t>
            </a:r>
            <a:endParaRPr lang="zh-CN" altLang="en-US" sz="4800" b="1" dirty="0">
              <a:solidFill>
                <a:srgbClr val="FF3300"/>
              </a:solidFill>
              <a:latin typeface="宋体" pitchFamily="2" charset="-122"/>
              <a:ea typeface="宋体" pitchFamily="2" charset="-122"/>
            </a:endParaRPr>
          </a:p>
        </p:txBody>
      </p:sp>
      <p:sp>
        <p:nvSpPr>
          <p:cNvPr id="45" name="圆角矩形 44"/>
          <p:cNvSpPr/>
          <p:nvPr/>
        </p:nvSpPr>
        <p:spPr bwMode="auto">
          <a:xfrm>
            <a:off x="1320945" y="15066138"/>
            <a:ext cx="10440000" cy="900000"/>
          </a:xfrm>
          <a:prstGeom prst="round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a:lstStyle/>
          <a:p>
            <a:pPr algn="ctr">
              <a:defRPr/>
            </a:pPr>
            <a:r>
              <a:rPr lang="zh-CN" altLang="en-US" sz="4800" b="1" dirty="0" smtClean="0">
                <a:solidFill>
                  <a:srgbClr val="FF3300"/>
                </a:solidFill>
                <a:latin typeface="宋体" pitchFamily="2" charset="-122"/>
                <a:ea typeface="宋体" pitchFamily="2" charset="-122"/>
              </a:rPr>
              <a:t>大西洋鲑摄食行为水下视频数集</a:t>
            </a:r>
            <a:endParaRPr lang="zh-CN" altLang="en-US" sz="4800" b="1" dirty="0">
              <a:solidFill>
                <a:srgbClr val="FF3300"/>
              </a:solidFill>
              <a:latin typeface="宋体" pitchFamily="2" charset="-122"/>
              <a:ea typeface="宋体" pitchFamily="2"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04619" y="21662728"/>
            <a:ext cx="7876356" cy="9061385"/>
          </a:xfrm>
          <a:prstGeom prst="rect">
            <a:avLst/>
          </a:prstGeom>
        </p:spPr>
      </p:pic>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99105" y="35805371"/>
            <a:ext cx="10131882" cy="5699183"/>
          </a:xfrm>
          <a:prstGeom prst="rect">
            <a:avLst/>
          </a:prstGeom>
        </p:spPr>
      </p:pic>
      <p:pic>
        <p:nvPicPr>
          <p:cNvPr id="5" name="图片 4" descr="屏幕剪辑"/>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420001" y="5502003"/>
            <a:ext cx="7325747" cy="14699126"/>
          </a:xfrm>
          <a:prstGeom prst="rect">
            <a:avLst/>
          </a:prstGeom>
        </p:spPr>
      </p:pic>
      <p:pic>
        <p:nvPicPr>
          <p:cNvPr id="6" name="图片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886614" y="28773771"/>
            <a:ext cx="8392519" cy="6294389"/>
          </a:xfrm>
          <a:prstGeom prst="rect">
            <a:avLst/>
          </a:prstGeom>
        </p:spPr>
      </p:pic>
      <p:pic>
        <p:nvPicPr>
          <p:cNvPr id="7" name="图片 6" descr="屏幕剪辑"/>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726735" y="13767389"/>
            <a:ext cx="9544915" cy="1416063"/>
          </a:xfrm>
          <a:prstGeom prst="rect">
            <a:avLst/>
          </a:prstGeom>
        </p:spPr>
      </p:pic>
      <p:sp>
        <p:nvSpPr>
          <p:cNvPr id="46" name="圆角矩形 45"/>
          <p:cNvSpPr/>
          <p:nvPr/>
        </p:nvSpPr>
        <p:spPr bwMode="auto">
          <a:xfrm>
            <a:off x="12192507" y="31124524"/>
            <a:ext cx="10494962" cy="900000"/>
          </a:xfrm>
          <a:prstGeom prst="round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a:lstStyle/>
          <a:p>
            <a:pPr algn="ctr">
              <a:defRPr/>
            </a:pPr>
            <a:r>
              <a:rPr lang="zh-CN" altLang="en-US" sz="4800" b="1" dirty="0" smtClean="0">
                <a:solidFill>
                  <a:srgbClr val="FF3300"/>
                </a:solidFill>
                <a:latin typeface="宋体" pitchFamily="2" charset="-122"/>
                <a:ea typeface="宋体" pitchFamily="2" charset="-122"/>
              </a:rPr>
              <a:t>基于帧间关系的鱼类摄食行为分类</a:t>
            </a:r>
            <a:endParaRPr lang="zh-CN" altLang="en-US" sz="4800" b="1" dirty="0">
              <a:solidFill>
                <a:srgbClr val="FF3300"/>
              </a:solidFill>
              <a:latin typeface="宋体" pitchFamily="2" charset="-122"/>
              <a:ea typeface="宋体" pitchFamily="2" charset="-122"/>
            </a:endParaRPr>
          </a:p>
        </p:txBody>
      </p:sp>
      <p:sp>
        <p:nvSpPr>
          <p:cNvPr id="131" name="圆角矩形 130"/>
          <p:cNvSpPr/>
          <p:nvPr/>
        </p:nvSpPr>
        <p:spPr bwMode="auto">
          <a:xfrm>
            <a:off x="23059962" y="23879103"/>
            <a:ext cx="9996487" cy="900000"/>
          </a:xfrm>
          <a:prstGeom prst="round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a:lstStyle/>
          <a:p>
            <a:pPr algn="ctr">
              <a:defRPr/>
            </a:pPr>
            <a:r>
              <a:rPr lang="zh-CN" altLang="en-US" sz="4800" b="1" dirty="0" smtClean="0">
                <a:solidFill>
                  <a:srgbClr val="FF3300"/>
                </a:solidFill>
                <a:latin typeface="宋体" pitchFamily="2" charset="-122"/>
                <a:ea typeface="宋体" pitchFamily="2" charset="-122"/>
              </a:rPr>
              <a:t>实验结果</a:t>
            </a:r>
            <a:endParaRPr lang="zh-CN" altLang="en-US" sz="4800" b="1" dirty="0">
              <a:solidFill>
                <a:srgbClr val="FF3300"/>
              </a:solidFill>
              <a:latin typeface="宋体" pitchFamily="2" charset="-122"/>
              <a:ea typeface="宋体" pitchFamily="2" charset="-122"/>
            </a:endParaRPr>
          </a:p>
        </p:txBody>
      </p:sp>
      <p:pic>
        <p:nvPicPr>
          <p:cNvPr id="8" name="图片 7"/>
          <p:cNvPicPr>
            <a:picLocks noChangeAspect="1"/>
          </p:cNvPicPr>
          <p:nvPr/>
        </p:nvPicPr>
        <p:blipFill>
          <a:blip r:embed="rId9" cstate="print">
            <a:extLst>
              <a:ext uri="{BEBA8EAE-BF5A-486C-A8C5-ECC9F3942E4B}">
                <a14:imgProps xmlns:a14="http://schemas.microsoft.com/office/drawing/2010/main">
                  <a14:imgLayer r:embed="rId10">
                    <a14:imgEffect>
                      <a14:brightnessContrast bright="40000"/>
                    </a14:imgEffect>
                  </a14:imgLayer>
                </a14:imgProps>
              </a:ext>
              <a:ext uri="{28A0092B-C50C-407E-A947-70E740481C1C}">
                <a14:useLocalDpi xmlns:a14="http://schemas.microsoft.com/office/drawing/2010/main" val="0"/>
              </a:ext>
            </a:extLst>
          </a:blip>
          <a:stretch>
            <a:fillRect/>
          </a:stretch>
        </p:blipFill>
        <p:spPr>
          <a:xfrm>
            <a:off x="2043149" y="22599243"/>
            <a:ext cx="8995592" cy="3038511"/>
          </a:xfrm>
          <a:prstGeom prst="rect">
            <a:avLst/>
          </a:prstGeom>
        </p:spPr>
      </p:pic>
      <p:sp>
        <p:nvSpPr>
          <p:cNvPr id="9" name="文本框 8"/>
          <p:cNvSpPr txBox="1"/>
          <p:nvPr/>
        </p:nvSpPr>
        <p:spPr>
          <a:xfrm>
            <a:off x="2946123" y="25660597"/>
            <a:ext cx="7578874" cy="400110"/>
          </a:xfrm>
          <a:prstGeom prst="rect">
            <a:avLst/>
          </a:prstGeom>
          <a:noFill/>
        </p:spPr>
        <p:txBody>
          <a:bodyPr wrap="square" rtlCol="0">
            <a:spAutoFit/>
          </a:bodyPr>
          <a:lstStyle/>
          <a:p>
            <a:pPr algn="ctr"/>
            <a:r>
              <a:rPr lang="zh-CN" altLang="en-US" sz="2000" dirty="0" smtClean="0">
                <a:latin typeface="宋体" panose="02010600030101010101" pitchFamily="2" charset="-122"/>
                <a:ea typeface="宋体" panose="02010600030101010101" pitchFamily="2" charset="-122"/>
              </a:rPr>
              <a:t>图</a:t>
            </a:r>
            <a:r>
              <a:rPr lang="en-US" altLang="zh-CN" sz="2000" dirty="0" smtClean="0">
                <a:latin typeface="宋体" panose="02010600030101010101" pitchFamily="2" charset="-122"/>
                <a:ea typeface="宋体" panose="02010600030101010101" pitchFamily="2" charset="-122"/>
              </a:rPr>
              <a:t>1 </a:t>
            </a:r>
            <a:r>
              <a:rPr lang="zh-CN" altLang="en-US" sz="2000" dirty="0" smtClean="0">
                <a:latin typeface="宋体" panose="02010600030101010101" pitchFamily="2" charset="-122"/>
                <a:ea typeface="宋体" panose="02010600030101010101" pitchFamily="2" charset="-122"/>
              </a:rPr>
              <a:t>大西洋鲑摄食行为水下视频样本展示</a:t>
            </a:r>
            <a:endParaRPr lang="zh-CN" altLang="en-US" sz="2000" dirty="0">
              <a:latin typeface="宋体" panose="02010600030101010101" pitchFamily="2" charset="-122"/>
              <a:ea typeface="宋体" panose="02010600030101010101" pitchFamily="2" charset="-122"/>
            </a:endParaRPr>
          </a:p>
        </p:txBody>
      </p:sp>
      <p:sp>
        <p:nvSpPr>
          <p:cNvPr id="49" name="文本框 48"/>
          <p:cNvSpPr txBox="1"/>
          <p:nvPr/>
        </p:nvSpPr>
        <p:spPr>
          <a:xfrm>
            <a:off x="2775609" y="41504555"/>
            <a:ext cx="7578874" cy="400110"/>
          </a:xfrm>
          <a:prstGeom prst="rect">
            <a:avLst/>
          </a:prstGeom>
          <a:noFill/>
        </p:spPr>
        <p:txBody>
          <a:bodyPr wrap="square" rtlCol="0">
            <a:spAutoFit/>
          </a:bodyPr>
          <a:lstStyle/>
          <a:p>
            <a:pPr algn="ctr"/>
            <a:r>
              <a:rPr lang="zh-CN" altLang="en-US" sz="2000" dirty="0" smtClean="0">
                <a:latin typeface="宋体" panose="02010600030101010101" pitchFamily="2" charset="-122"/>
                <a:ea typeface="宋体" panose="02010600030101010101" pitchFamily="2" charset="-122"/>
              </a:rPr>
              <a:t>图</a:t>
            </a:r>
            <a:r>
              <a:rPr lang="en-US" altLang="zh-CN" sz="2000" dirty="0" smtClean="0">
                <a:latin typeface="宋体" panose="02010600030101010101" pitchFamily="2" charset="-122"/>
                <a:ea typeface="宋体" panose="02010600030101010101" pitchFamily="2" charset="-122"/>
              </a:rPr>
              <a:t>2 </a:t>
            </a:r>
            <a:r>
              <a:rPr lang="zh-CN" altLang="en-US" sz="2000" dirty="0" smtClean="0">
                <a:latin typeface="宋体" panose="02010600030101010101" pitchFamily="2" charset="-122"/>
                <a:ea typeface="宋体" panose="02010600030101010101" pitchFamily="2" charset="-122"/>
              </a:rPr>
              <a:t>基于</a:t>
            </a:r>
            <a:r>
              <a:rPr lang="en-US" altLang="zh-CN" sz="2000" dirty="0" smtClean="0">
                <a:latin typeface="宋体" panose="02010600030101010101" pitchFamily="2" charset="-122"/>
                <a:ea typeface="宋体" panose="02010600030101010101" pitchFamily="2" charset="-122"/>
              </a:rPr>
              <a:t>VAE</a:t>
            </a:r>
            <a:r>
              <a:rPr lang="zh-CN" altLang="en-US" sz="2000" dirty="0" smtClean="0">
                <a:latin typeface="宋体" panose="02010600030101010101" pitchFamily="2" charset="-122"/>
                <a:ea typeface="宋体" panose="02010600030101010101" pitchFamily="2" charset="-122"/>
              </a:rPr>
              <a:t>的视频特征提取示意图</a:t>
            </a:r>
            <a:endParaRPr lang="zh-CN" altLang="en-US" sz="2000" dirty="0">
              <a:latin typeface="宋体" panose="02010600030101010101" pitchFamily="2" charset="-122"/>
              <a:ea typeface="宋体" panose="02010600030101010101" pitchFamily="2" charset="-122"/>
            </a:endParaRPr>
          </a:p>
        </p:txBody>
      </p:sp>
      <p:sp>
        <p:nvSpPr>
          <p:cNvPr id="52" name="文本框 51"/>
          <p:cNvSpPr txBox="1"/>
          <p:nvPr/>
        </p:nvSpPr>
        <p:spPr>
          <a:xfrm>
            <a:off x="1556822" y="16555651"/>
            <a:ext cx="9902148" cy="5632311"/>
          </a:xfrm>
          <a:prstGeom prst="rect">
            <a:avLst/>
          </a:prstGeom>
          <a:noFill/>
        </p:spPr>
        <p:txBody>
          <a:bodyPr wrap="square" rtlCol="0">
            <a:spAutoFit/>
          </a:bodyPr>
          <a:lstStyle/>
          <a:p>
            <a:pPr indent="973138"/>
            <a:r>
              <a:rPr lang="en-US" altLang="zh-CN" sz="4000" dirty="0" smtClean="0">
                <a:ea typeface="宋体" panose="02010600030101010101" pitchFamily="2" charset="-122"/>
              </a:rPr>
              <a:t> </a:t>
            </a:r>
            <a:r>
              <a:rPr lang="zh-CN" altLang="en-US" sz="4000" dirty="0" smtClean="0">
                <a:ea typeface="宋体" panose="02010600030101010101" pitchFamily="2" charset="-122"/>
              </a:rPr>
              <a:t>根据大西洋鲑循环养殖池现场实际情况本文设计了水下视频数据采集系统，并将采集数据进行处理及标注完成了鱼类摄食行为视频数据集的构建。在数据集中，摄食行为视频样本有</a:t>
            </a:r>
            <a:r>
              <a:rPr lang="en-US" altLang="zh-CN" sz="4000" dirty="0" smtClean="0">
                <a:ea typeface="宋体" panose="02010600030101010101" pitchFamily="2" charset="-122"/>
              </a:rPr>
              <a:t>659</a:t>
            </a:r>
            <a:r>
              <a:rPr lang="zh-CN" altLang="en-US" sz="4000" dirty="0" smtClean="0">
                <a:ea typeface="宋体" panose="02010600030101010101" pitchFamily="2" charset="-122"/>
              </a:rPr>
              <a:t>个，未摄食视频样本有</a:t>
            </a:r>
            <a:r>
              <a:rPr lang="en-US" altLang="zh-CN" sz="4000" dirty="0" smtClean="0">
                <a:ea typeface="宋体" panose="02010600030101010101" pitchFamily="2" charset="-122"/>
              </a:rPr>
              <a:t>3123</a:t>
            </a:r>
            <a:r>
              <a:rPr lang="zh-CN" altLang="en-US" sz="4000" dirty="0" smtClean="0">
                <a:ea typeface="宋体" panose="02010600030101010101" pitchFamily="2" charset="-122"/>
              </a:rPr>
              <a:t>个。</a:t>
            </a:r>
            <a:endParaRPr lang="en-US" altLang="zh-CN" sz="4000" dirty="0">
              <a:ea typeface="宋体" panose="02010600030101010101" pitchFamily="2" charset="-122"/>
            </a:endParaRPr>
          </a:p>
          <a:p>
            <a:pPr indent="973138"/>
            <a:r>
              <a:rPr lang="zh-CN" altLang="en-US" sz="4000" dirty="0" smtClean="0">
                <a:ea typeface="宋体" panose="02010600030101010101" pitchFamily="2" charset="-122"/>
              </a:rPr>
              <a:t>如图</a:t>
            </a:r>
            <a:r>
              <a:rPr lang="en-US" altLang="zh-CN" sz="4000" dirty="0" smtClean="0">
                <a:ea typeface="宋体" panose="02010600030101010101" pitchFamily="2" charset="-122"/>
              </a:rPr>
              <a:t>1</a:t>
            </a:r>
            <a:r>
              <a:rPr lang="zh-CN" altLang="en-US" sz="4000" dirty="0" smtClean="0">
                <a:ea typeface="宋体" panose="02010600030101010101" pitchFamily="2" charset="-122"/>
              </a:rPr>
              <a:t>所示展示了摄食样本的视频帧截图，视频样本分辨率为</a:t>
            </a:r>
            <a:r>
              <a:rPr lang="en-US" altLang="zh-CN" sz="4000" dirty="0" smtClean="0">
                <a:ea typeface="宋体" panose="02010600030101010101" pitchFamily="2" charset="-122"/>
              </a:rPr>
              <a:t>540</a:t>
            </a:r>
            <a:r>
              <a:rPr lang="zh-CN" altLang="en-US" sz="4000" dirty="0" smtClean="0">
                <a:ea typeface="宋体" panose="02010600030101010101" pitchFamily="2" charset="-122"/>
              </a:rPr>
              <a:t>*</a:t>
            </a:r>
            <a:r>
              <a:rPr lang="en-US" altLang="zh-CN" sz="4000" dirty="0" smtClean="0">
                <a:ea typeface="宋体" panose="02010600030101010101" pitchFamily="2" charset="-122"/>
              </a:rPr>
              <a:t>304</a:t>
            </a:r>
            <a:r>
              <a:rPr lang="zh-CN" altLang="en-US" sz="4000" dirty="0" smtClean="0">
                <a:ea typeface="宋体" panose="02010600030101010101" pitchFamily="2" charset="-122"/>
              </a:rPr>
              <a:t>，时间长度为</a:t>
            </a:r>
            <a:r>
              <a:rPr lang="en-US" altLang="zh-CN" sz="4000" dirty="0" smtClean="0">
                <a:ea typeface="宋体" panose="02010600030101010101" pitchFamily="2" charset="-122"/>
              </a:rPr>
              <a:t>5 s</a:t>
            </a:r>
            <a:r>
              <a:rPr lang="zh-CN" altLang="en-US" sz="4000" dirty="0" smtClean="0">
                <a:ea typeface="宋体" panose="02010600030101010101" pitchFamily="2" charset="-122"/>
              </a:rPr>
              <a:t>，帧速率为</a:t>
            </a:r>
            <a:r>
              <a:rPr lang="en-US" altLang="zh-CN" sz="4000" dirty="0" smtClean="0">
                <a:ea typeface="宋体" panose="02010600030101010101" pitchFamily="2" charset="-122"/>
              </a:rPr>
              <a:t>30 FPS</a:t>
            </a:r>
            <a:r>
              <a:rPr lang="zh-CN" altLang="en-US" sz="4000" dirty="0" smtClean="0">
                <a:ea typeface="宋体" panose="02010600030101010101" pitchFamily="2" charset="-122"/>
              </a:rPr>
              <a:t>。</a:t>
            </a:r>
            <a:endParaRPr lang="zh-CN" altLang="en-US" dirty="0"/>
          </a:p>
        </p:txBody>
      </p:sp>
      <p:sp>
        <p:nvSpPr>
          <p:cNvPr id="53" name="文本框 52"/>
          <p:cNvSpPr txBox="1"/>
          <p:nvPr/>
        </p:nvSpPr>
        <p:spPr>
          <a:xfrm>
            <a:off x="13757392" y="15265855"/>
            <a:ext cx="7578874" cy="400110"/>
          </a:xfrm>
          <a:prstGeom prst="rect">
            <a:avLst/>
          </a:prstGeom>
          <a:noFill/>
        </p:spPr>
        <p:txBody>
          <a:bodyPr wrap="square" rtlCol="0">
            <a:spAutoFit/>
          </a:bodyPr>
          <a:lstStyle/>
          <a:p>
            <a:pPr algn="ctr"/>
            <a:r>
              <a:rPr lang="zh-CN" altLang="en-US" sz="2000" dirty="0" smtClean="0">
                <a:latin typeface="宋体" panose="02010600030101010101" pitchFamily="2" charset="-122"/>
                <a:ea typeface="宋体" panose="02010600030101010101" pitchFamily="2" charset="-122"/>
              </a:rPr>
              <a:t>图</a:t>
            </a:r>
            <a:r>
              <a:rPr lang="en-US" altLang="zh-CN" sz="2000" dirty="0" smtClean="0">
                <a:latin typeface="宋体" panose="02010600030101010101" pitchFamily="2" charset="-122"/>
                <a:ea typeface="宋体" panose="02010600030101010101" pitchFamily="2" charset="-122"/>
              </a:rPr>
              <a:t>3 </a:t>
            </a:r>
            <a:r>
              <a:rPr lang="zh-CN" altLang="en-US" sz="2000" dirty="0" smtClean="0">
                <a:latin typeface="宋体" panose="02010600030101010101" pitchFamily="2" charset="-122"/>
                <a:ea typeface="宋体" panose="02010600030101010101" pitchFamily="2" charset="-122"/>
              </a:rPr>
              <a:t>视频帧间关系网络示意图</a:t>
            </a:r>
            <a:endParaRPr lang="zh-CN" altLang="en-US" sz="2000" dirty="0">
              <a:latin typeface="宋体" panose="02010600030101010101" pitchFamily="2" charset="-122"/>
              <a:ea typeface="宋体" panose="02010600030101010101" pitchFamily="2" charset="-122"/>
            </a:endParaRPr>
          </a:p>
        </p:txBody>
      </p:sp>
      <p:sp>
        <p:nvSpPr>
          <p:cNvPr id="54" name="文本框 53"/>
          <p:cNvSpPr txBox="1"/>
          <p:nvPr/>
        </p:nvSpPr>
        <p:spPr>
          <a:xfrm>
            <a:off x="1589871" y="27288121"/>
            <a:ext cx="9902148" cy="8710077"/>
          </a:xfrm>
          <a:prstGeom prst="rect">
            <a:avLst/>
          </a:prstGeom>
          <a:noFill/>
        </p:spPr>
        <p:txBody>
          <a:bodyPr wrap="square" rtlCol="0">
            <a:spAutoFit/>
          </a:bodyPr>
          <a:lstStyle/>
          <a:p>
            <a:pPr indent="973138"/>
            <a:r>
              <a:rPr lang="zh-CN" altLang="en-US" sz="4000" dirty="0" smtClean="0">
                <a:ea typeface="宋体" panose="02010600030101010101" pitchFamily="2" charset="-122"/>
              </a:rPr>
              <a:t>本文通过利用变分自动编码器（</a:t>
            </a:r>
            <a:r>
              <a:rPr lang="en-US" altLang="zh-CN" sz="4000" dirty="0" smtClean="0">
                <a:ea typeface="宋体" panose="02010600030101010101" pitchFamily="2" charset="-122"/>
              </a:rPr>
              <a:t>VAE</a:t>
            </a:r>
            <a:r>
              <a:rPr lang="zh-CN" altLang="en-US" sz="4000" dirty="0" smtClean="0">
                <a:ea typeface="宋体" panose="02010600030101010101" pitchFamily="2" charset="-122"/>
              </a:rPr>
              <a:t>）的编码部分，实现了将单帧视频图像映射为隐含空间下的多元高斯随机分布，即单帧视频图像通过</a:t>
            </a:r>
            <a:r>
              <a:rPr lang="en-US" altLang="zh-CN" sz="4000" dirty="0" smtClean="0">
                <a:ea typeface="宋体" panose="02010600030101010101" pitchFamily="2" charset="-122"/>
              </a:rPr>
              <a:t>VAE</a:t>
            </a:r>
            <a:r>
              <a:rPr lang="zh-CN" altLang="en-US" sz="4000" dirty="0" smtClean="0">
                <a:ea typeface="宋体" panose="02010600030101010101" pitchFamily="2" charset="-122"/>
              </a:rPr>
              <a:t>提取到的特征为多元高斯均值向量和方差向量。将视频序列样本逐帧输入至</a:t>
            </a:r>
            <a:r>
              <a:rPr lang="en-US" altLang="zh-CN" sz="4000" dirty="0" smtClean="0">
                <a:ea typeface="宋体" panose="02010600030101010101" pitchFamily="2" charset="-122"/>
              </a:rPr>
              <a:t>VAE</a:t>
            </a:r>
            <a:r>
              <a:rPr lang="zh-CN" altLang="en-US" sz="4000" dirty="0" smtClean="0">
                <a:ea typeface="宋体" panose="02010600030101010101" pitchFamily="2" charset="-122"/>
              </a:rPr>
              <a:t>中，并将其均值方差分别组合，即可得到对应的特征矩阵。实验结果表明，通过本文所构建的数据集对</a:t>
            </a:r>
            <a:r>
              <a:rPr lang="en-US" altLang="zh-CN" sz="4000" dirty="0" smtClean="0">
                <a:ea typeface="宋体" panose="02010600030101010101" pitchFamily="2" charset="-122"/>
              </a:rPr>
              <a:t>VAE</a:t>
            </a:r>
            <a:r>
              <a:rPr lang="zh-CN" altLang="en-US" sz="4000" dirty="0" smtClean="0">
                <a:ea typeface="宋体" panose="02010600030101010101" pitchFamily="2" charset="-122"/>
              </a:rPr>
              <a:t>进行训练，完成训练的模型可以有效的提取鱼类摄食行为视频中的时空信息，为下一步的视频分类提供了有效的特征。</a:t>
            </a:r>
            <a:endParaRPr lang="en-US" altLang="zh-CN" sz="4000" dirty="0" smtClean="0">
              <a:ea typeface="宋体" panose="02010600030101010101" pitchFamily="2" charset="-122"/>
            </a:endParaRPr>
          </a:p>
          <a:p>
            <a:pPr indent="973138"/>
            <a:r>
              <a:rPr lang="zh-CN" altLang="en-US" sz="4000" dirty="0" smtClean="0">
                <a:ea typeface="宋体" panose="02010600030101010101" pitchFamily="2" charset="-122"/>
              </a:rPr>
              <a:t>基于</a:t>
            </a:r>
            <a:r>
              <a:rPr lang="en-US" altLang="zh-CN" sz="4000" dirty="0" smtClean="0">
                <a:ea typeface="宋体" panose="02010600030101010101" pitchFamily="2" charset="-122"/>
              </a:rPr>
              <a:t>VAE</a:t>
            </a:r>
            <a:r>
              <a:rPr lang="zh-CN" altLang="en-US" sz="4000" dirty="0" smtClean="0">
                <a:ea typeface="宋体" panose="02010600030101010101" pitchFamily="2" charset="-122"/>
              </a:rPr>
              <a:t>的视频特征提取示意图如图</a:t>
            </a:r>
            <a:r>
              <a:rPr lang="en-US" altLang="zh-CN" sz="4000" dirty="0" smtClean="0">
                <a:ea typeface="宋体" panose="02010600030101010101" pitchFamily="2" charset="-122"/>
              </a:rPr>
              <a:t>2</a:t>
            </a:r>
            <a:r>
              <a:rPr lang="zh-CN" altLang="en-US" sz="4000" dirty="0" smtClean="0">
                <a:ea typeface="宋体" panose="02010600030101010101" pitchFamily="2" charset="-122"/>
              </a:rPr>
              <a:t>所示，一段视频序列通过特征提取最后转换为了具有两个通道的特征图。</a:t>
            </a:r>
            <a:endParaRPr lang="zh-CN" altLang="en-US" dirty="0"/>
          </a:p>
        </p:txBody>
      </p:sp>
      <mc:AlternateContent xmlns:mc="http://schemas.openxmlformats.org/markup-compatibility/2006">
        <mc:Choice xmlns:a14="http://schemas.microsoft.com/office/drawing/2010/main" Requires="a14">
          <p:sp>
            <p:nvSpPr>
              <p:cNvPr id="55" name="文本框 54"/>
              <p:cNvSpPr txBox="1"/>
              <p:nvPr/>
            </p:nvSpPr>
            <p:spPr>
              <a:xfrm>
                <a:off x="12291723" y="15748368"/>
                <a:ext cx="9902148" cy="6026137"/>
              </a:xfrm>
              <a:prstGeom prst="rect">
                <a:avLst/>
              </a:prstGeom>
              <a:noFill/>
            </p:spPr>
            <p:txBody>
              <a:bodyPr wrap="square" rtlCol="0">
                <a:spAutoFit/>
              </a:bodyPr>
              <a:lstStyle/>
              <a:p>
                <a:pPr indent="973138" algn="just"/>
                <a:r>
                  <a:rPr lang="en-US" altLang="zh-CN" sz="4000" dirty="0" smtClean="0">
                    <a:ea typeface="宋体" panose="02010600030101010101" pitchFamily="2" charset="-122"/>
                  </a:rPr>
                  <a:t> </a:t>
                </a:r>
                <a:r>
                  <a:rPr lang="zh-CN" altLang="en-US" sz="4000" dirty="0" smtClean="0">
                    <a:ea typeface="宋体" panose="02010600030101010101" pitchFamily="2" charset="-122"/>
                  </a:rPr>
                  <a:t>这里的全连接网络与一般的全连接网络不同，这里的网络输入和输出有两个向量分别为高斯均值向量（</a:t>
                </a:r>
                <a:r>
                  <a:rPr lang="el-GR" altLang="zh-CN" sz="4000" b="1" dirty="0" smtClean="0">
                    <a:ea typeface="宋体" panose="02010600030101010101" pitchFamily="2" charset="-122"/>
                  </a:rPr>
                  <a:t>μ</a:t>
                </a:r>
                <a:r>
                  <a:rPr lang="zh-CN" altLang="en-US" sz="4000" dirty="0" smtClean="0">
                    <a:ea typeface="宋体" panose="02010600030101010101" pitchFamily="2" charset="-122"/>
                  </a:rPr>
                  <a:t>）和方差向量（</a:t>
                </a:r>
                <a:r>
                  <a:rPr lang="el-GR" altLang="zh-CN" sz="4000" b="1" dirty="0" smtClean="0">
                    <a:ea typeface="宋体" panose="02010600030101010101" pitchFamily="2" charset="-122"/>
                  </a:rPr>
                  <a:t>σ</a:t>
                </a:r>
                <a:r>
                  <a:rPr lang="zh-CN" altLang="en-US" sz="4000" dirty="0" smtClean="0">
                    <a:ea typeface="宋体" panose="02010600030101010101" pitchFamily="2" charset="-122"/>
                  </a:rPr>
                  <a:t>）其网络的结构如图</a:t>
                </a:r>
                <a:r>
                  <a:rPr lang="en-US" altLang="zh-CN" sz="4000" dirty="0" smtClean="0">
                    <a:ea typeface="宋体" panose="02010600030101010101" pitchFamily="2" charset="-122"/>
                  </a:rPr>
                  <a:t>3</a:t>
                </a:r>
                <a:r>
                  <a:rPr lang="zh-CN" altLang="en-US" sz="4000" dirty="0" smtClean="0">
                    <a:ea typeface="宋体" panose="02010600030101010101" pitchFamily="2" charset="-122"/>
                  </a:rPr>
                  <a:t>所示，损失函数定义为如下：</a:t>
                </a:r>
                <a:endParaRPr lang="en-US" altLang="zh-CN" sz="4000" dirty="0" smtClean="0">
                  <a:ea typeface="宋体" panose="02010600030101010101" pitchFamily="2" charset="-122"/>
                </a:endParaRPr>
              </a:p>
              <a:p>
                <a14:m>
                  <m:oMathPara xmlns:m="http://schemas.openxmlformats.org/officeDocument/2006/math">
                    <m:oMathParaPr>
                      <m:jc m:val="centerGroup"/>
                    </m:oMathParaPr>
                    <m:oMath xmlns:m="http://schemas.openxmlformats.org/officeDocument/2006/math">
                      <m:sSub>
                        <m:sSubPr>
                          <m:ctrlPr>
                            <a:rPr lang="zh-CN" altLang="zh-CN" sz="3600" i="1"/>
                          </m:ctrlPr>
                        </m:sSubPr>
                        <m:e>
                          <m:r>
                            <a:rPr lang="en-US" altLang="zh-CN" sz="3600" i="1"/>
                            <m:t>𝑙𝑜𝑠𝑠</m:t>
                          </m:r>
                        </m:e>
                        <m:sub>
                          <m:r>
                            <a:rPr lang="en-US" altLang="zh-CN" sz="3600" i="1"/>
                            <m:t>𝑡</m:t>
                          </m:r>
                        </m:sub>
                      </m:sSub>
                      <m:r>
                        <a:rPr lang="en-US" altLang="zh-CN" sz="3600" i="1"/>
                        <m:t>=</m:t>
                      </m:r>
                      <m:r>
                        <a:rPr lang="en-US" altLang="zh-CN" sz="3600"/>
                        <m:t> </m:t>
                      </m:r>
                      <m:sSub>
                        <m:sSubPr>
                          <m:ctrlPr>
                            <a:rPr lang="zh-CN" altLang="zh-CN" sz="3600" i="1"/>
                          </m:ctrlPr>
                        </m:sSubPr>
                        <m:e>
                          <m:r>
                            <a:rPr lang="en-US" altLang="zh-CN" sz="3600" i="1"/>
                            <m:t>𝐷</m:t>
                          </m:r>
                        </m:e>
                        <m:sub>
                          <m:r>
                            <a:rPr lang="en-US" altLang="zh-CN" sz="3600" i="1"/>
                            <m:t>𝐾𝐿</m:t>
                          </m:r>
                        </m:sub>
                      </m:sSub>
                      <m:r>
                        <a:rPr lang="en-US" altLang="zh-CN" sz="3600" i="1"/>
                        <m:t>[</m:t>
                      </m:r>
                      <m:sSub>
                        <m:sSubPr>
                          <m:ctrlPr>
                            <a:rPr lang="zh-CN" altLang="zh-CN" sz="3600" i="1"/>
                          </m:ctrlPr>
                        </m:sSubPr>
                        <m:e>
                          <m:r>
                            <a:rPr lang="en-US" altLang="zh-CN" sz="3600" i="1"/>
                            <m:t>𝑧</m:t>
                          </m:r>
                        </m:e>
                        <m:sub>
                          <m:r>
                            <a:rPr lang="en-US" altLang="zh-CN" sz="3600" i="1"/>
                            <m:t>𝑡</m:t>
                          </m:r>
                          <m:r>
                            <a:rPr lang="en-US" altLang="zh-CN" sz="3600" i="1"/>
                            <m:t>+</m:t>
                          </m:r>
                          <m:r>
                            <a:rPr lang="en-US" altLang="zh-CN" sz="3600" i="1"/>
                            <m:t>𝜏</m:t>
                          </m:r>
                        </m:sub>
                      </m:sSub>
                      <m:r>
                        <a:rPr lang="en-US" altLang="zh-CN" sz="3600" i="1"/>
                        <m:t>|</m:t>
                      </m:r>
                      <m:d>
                        <m:dPr>
                          <m:begChr m:val="|"/>
                          <m:endChr m:val="]"/>
                          <m:ctrlPr>
                            <a:rPr lang="zh-CN" altLang="zh-CN" sz="3600" i="1"/>
                          </m:ctrlPr>
                        </m:dPr>
                        <m:e>
                          <m:sSub>
                            <m:sSubPr>
                              <m:ctrlPr>
                                <a:rPr lang="zh-CN" altLang="zh-CN" sz="3600" i="1"/>
                              </m:ctrlPr>
                            </m:sSubPr>
                            <m:e>
                              <m:acc>
                                <m:accPr>
                                  <m:chr m:val="̂"/>
                                  <m:ctrlPr>
                                    <a:rPr lang="zh-CN" altLang="zh-CN" sz="3600" i="1"/>
                                  </m:ctrlPr>
                                </m:accPr>
                                <m:e>
                                  <m:r>
                                    <m:rPr>
                                      <m:sty m:val="p"/>
                                    </m:rPr>
                                    <a:rPr lang="en-US" altLang="zh-CN" sz="3600"/>
                                    <m:t>z</m:t>
                                  </m:r>
                                </m:e>
                              </m:acc>
                            </m:e>
                            <m:sub>
                              <m:r>
                                <a:rPr lang="en-US" altLang="zh-CN" sz="3600" i="1"/>
                                <m:t>𝑡</m:t>
                              </m:r>
                              <m:r>
                                <a:rPr lang="en-US" altLang="zh-CN" sz="3600" i="1"/>
                                <m:t>+</m:t>
                              </m:r>
                              <m:r>
                                <a:rPr lang="en-US" altLang="zh-CN" sz="3600" i="1"/>
                                <m:t>𝜏</m:t>
                              </m:r>
                            </m:sub>
                          </m:sSub>
                        </m:e>
                      </m:d>
                      <m:r>
                        <a:rPr lang="en-US" altLang="zh-CN" sz="3600" i="1"/>
                        <m:t>                                  </m:t>
                      </m:r>
                    </m:oMath>
                  </m:oMathPara>
                </a14:m>
                <a:endParaRPr lang="zh-CN" altLang="zh-CN" sz="3600" dirty="0"/>
              </a:p>
              <a:p>
                <a14:m>
                  <m:oMathPara xmlns:m="http://schemas.openxmlformats.org/officeDocument/2006/math">
                    <m:oMathParaPr>
                      <m:jc m:val="centerGroup"/>
                    </m:oMathParaPr>
                    <m:oMath xmlns:m="http://schemas.openxmlformats.org/officeDocument/2006/math">
                      <m:r>
                        <a:rPr lang="en-US" altLang="zh-CN" sz="3600" b="0" i="1" smtClean="0">
                          <a:latin typeface="Cambria Math" panose="02040503050406030204" pitchFamily="18" charset="0"/>
                        </a:rPr>
                        <m:t>                    </m:t>
                      </m:r>
                      <m:r>
                        <a:rPr lang="en-US" altLang="zh-CN" sz="3600" i="1" smtClean="0"/>
                        <m:t>=</m:t>
                      </m:r>
                      <m:r>
                        <a:rPr lang="en-US" altLang="zh-CN" sz="3600" i="1"/>
                        <m:t> −</m:t>
                      </m:r>
                      <m:f>
                        <m:fPr>
                          <m:ctrlPr>
                            <a:rPr lang="zh-CN" altLang="zh-CN" sz="3600" i="1"/>
                          </m:ctrlPr>
                        </m:fPr>
                        <m:num>
                          <m:r>
                            <a:rPr lang="en-US" altLang="zh-CN" sz="3600" i="1"/>
                            <m:t>1</m:t>
                          </m:r>
                        </m:num>
                        <m:den>
                          <m:r>
                            <a:rPr lang="en-US" altLang="zh-CN" sz="3600" i="1"/>
                            <m:t>2</m:t>
                          </m:r>
                        </m:den>
                      </m:f>
                      <m:nary>
                        <m:naryPr>
                          <m:chr m:val="∑"/>
                          <m:limLoc m:val="undOvr"/>
                          <m:ctrlPr>
                            <a:rPr lang="zh-CN" altLang="zh-CN" sz="3600" i="1"/>
                          </m:ctrlPr>
                        </m:naryPr>
                        <m:sub>
                          <m:r>
                            <a:rPr lang="en-US" altLang="zh-CN" sz="3600" i="1"/>
                            <m:t>𝑗</m:t>
                          </m:r>
                        </m:sub>
                        <m:sup>
                          <m:r>
                            <a:rPr lang="en-US" altLang="zh-CN" sz="3600" i="1"/>
                            <m:t>𝐽</m:t>
                          </m:r>
                        </m:sup>
                        <m:e>
                          <m:d>
                            <m:dPr>
                              <m:begChr m:val="["/>
                              <m:endChr m:val="]"/>
                              <m:ctrlPr>
                                <a:rPr lang="zh-CN" altLang="zh-CN" sz="3600" i="1"/>
                              </m:ctrlPr>
                            </m:dPr>
                            <m:e>
                              <m:func>
                                <m:funcPr>
                                  <m:ctrlPr>
                                    <a:rPr lang="zh-CN" altLang="zh-CN" sz="3600" i="1"/>
                                  </m:ctrlPr>
                                </m:funcPr>
                                <m:fName>
                                  <m:r>
                                    <m:rPr>
                                      <m:sty m:val="p"/>
                                    </m:rPr>
                                    <a:rPr lang="en-US" altLang="zh-CN" sz="3600"/>
                                    <m:t>log</m:t>
                                  </m:r>
                                </m:fName>
                                <m:e>
                                  <m:f>
                                    <m:fPr>
                                      <m:ctrlPr>
                                        <a:rPr lang="zh-CN" altLang="zh-CN" sz="3600" i="1"/>
                                      </m:ctrlPr>
                                    </m:fPr>
                                    <m:num>
                                      <m:sSubSup>
                                        <m:sSubSupPr>
                                          <m:ctrlPr>
                                            <a:rPr lang="zh-CN" altLang="zh-CN" sz="3600" i="1"/>
                                          </m:ctrlPr>
                                        </m:sSubSupPr>
                                        <m:e>
                                          <m:r>
                                            <a:rPr lang="en-US" altLang="zh-CN" sz="3600" i="1"/>
                                            <m:t>𝜎</m:t>
                                          </m:r>
                                        </m:e>
                                        <m:sub>
                                          <m:r>
                                            <a:rPr lang="en-US" altLang="zh-CN" sz="3600" i="1"/>
                                            <m:t>𝑗</m:t>
                                          </m:r>
                                        </m:sub>
                                        <m:sup>
                                          <m:r>
                                            <a:rPr lang="en-US" altLang="zh-CN" sz="3600" i="1"/>
                                            <m:t>2</m:t>
                                          </m:r>
                                        </m:sup>
                                      </m:sSubSup>
                                    </m:num>
                                    <m:den>
                                      <m:sSubSup>
                                        <m:sSubSupPr>
                                          <m:ctrlPr>
                                            <a:rPr lang="zh-CN" altLang="zh-CN" sz="3600" i="1"/>
                                          </m:ctrlPr>
                                        </m:sSubSupPr>
                                        <m:e>
                                          <m:acc>
                                            <m:accPr>
                                              <m:chr m:val="̂"/>
                                              <m:ctrlPr>
                                                <a:rPr lang="zh-CN" altLang="zh-CN" sz="3600" i="1"/>
                                              </m:ctrlPr>
                                            </m:accPr>
                                            <m:e>
                                              <m:r>
                                                <a:rPr lang="en-US" altLang="zh-CN" sz="3600" i="1"/>
                                                <m:t>𝜎</m:t>
                                              </m:r>
                                            </m:e>
                                          </m:acc>
                                        </m:e>
                                        <m:sub>
                                          <m:r>
                                            <a:rPr lang="en-US" altLang="zh-CN" sz="3600" i="1"/>
                                            <m:t>𝑗</m:t>
                                          </m:r>
                                        </m:sub>
                                        <m:sup>
                                          <m:r>
                                            <a:rPr lang="en-US" altLang="zh-CN" sz="3600" i="1"/>
                                            <m:t>2</m:t>
                                          </m:r>
                                        </m:sup>
                                      </m:sSubSup>
                                    </m:den>
                                  </m:f>
                                  <m:r>
                                    <a:rPr lang="zh-CN" altLang="en-US" sz="3600" i="1"/>
                                    <m:t>−</m:t>
                                  </m:r>
                                  <m:f>
                                    <m:fPr>
                                      <m:ctrlPr>
                                        <a:rPr lang="zh-CN" altLang="zh-CN" sz="3600" i="1"/>
                                      </m:ctrlPr>
                                    </m:fPr>
                                    <m:num>
                                      <m:sSubSup>
                                        <m:sSubSupPr>
                                          <m:ctrlPr>
                                            <a:rPr lang="zh-CN" altLang="zh-CN" sz="3600" i="1"/>
                                          </m:ctrlPr>
                                        </m:sSubSupPr>
                                        <m:e>
                                          <m:r>
                                            <a:rPr lang="en-US" altLang="zh-CN" sz="3600" i="1"/>
                                            <m:t>𝜎</m:t>
                                          </m:r>
                                        </m:e>
                                        <m:sub>
                                          <m:r>
                                            <a:rPr lang="en-US" altLang="zh-CN" sz="3600" i="1"/>
                                            <m:t>𝑗</m:t>
                                          </m:r>
                                        </m:sub>
                                        <m:sup>
                                          <m:r>
                                            <a:rPr lang="en-US" altLang="zh-CN" sz="3600" i="1"/>
                                            <m:t>2</m:t>
                                          </m:r>
                                        </m:sup>
                                      </m:sSubSup>
                                    </m:num>
                                    <m:den>
                                      <m:sSubSup>
                                        <m:sSubSupPr>
                                          <m:ctrlPr>
                                            <a:rPr lang="zh-CN" altLang="zh-CN" sz="3600" i="1"/>
                                          </m:ctrlPr>
                                        </m:sSubSupPr>
                                        <m:e>
                                          <m:acc>
                                            <m:accPr>
                                              <m:chr m:val="̂"/>
                                              <m:ctrlPr>
                                                <a:rPr lang="zh-CN" altLang="zh-CN" sz="3600" i="1"/>
                                              </m:ctrlPr>
                                            </m:accPr>
                                            <m:e>
                                              <m:r>
                                                <a:rPr lang="en-US" altLang="zh-CN" sz="3600" i="1"/>
                                                <m:t>𝜎</m:t>
                                              </m:r>
                                            </m:e>
                                          </m:acc>
                                        </m:e>
                                        <m:sub>
                                          <m:r>
                                            <a:rPr lang="en-US" altLang="zh-CN" sz="3600" i="1"/>
                                            <m:t>𝑗</m:t>
                                          </m:r>
                                        </m:sub>
                                        <m:sup>
                                          <m:r>
                                            <a:rPr lang="en-US" altLang="zh-CN" sz="3600" i="1"/>
                                            <m:t>2</m:t>
                                          </m:r>
                                        </m:sup>
                                      </m:sSubSup>
                                    </m:den>
                                  </m:f>
                                  <m:r>
                                    <a:rPr lang="zh-CN" altLang="en-US" sz="3600" i="1"/>
                                    <m:t>−</m:t>
                                  </m:r>
                                  <m:f>
                                    <m:fPr>
                                      <m:ctrlPr>
                                        <a:rPr lang="zh-CN" altLang="zh-CN" sz="3600" i="1"/>
                                      </m:ctrlPr>
                                    </m:fPr>
                                    <m:num>
                                      <m:sSup>
                                        <m:sSupPr>
                                          <m:ctrlPr>
                                            <a:rPr lang="zh-CN" altLang="zh-CN" sz="3600" i="1"/>
                                          </m:ctrlPr>
                                        </m:sSupPr>
                                        <m:e>
                                          <m:d>
                                            <m:dPr>
                                              <m:ctrlPr>
                                                <a:rPr lang="zh-CN" altLang="zh-CN" sz="3600" i="1"/>
                                              </m:ctrlPr>
                                            </m:dPr>
                                            <m:e>
                                              <m:sSub>
                                                <m:sSubPr>
                                                  <m:ctrlPr>
                                                    <a:rPr lang="zh-CN" altLang="zh-CN" sz="3600" i="1"/>
                                                  </m:ctrlPr>
                                                </m:sSubPr>
                                                <m:e>
                                                  <m:r>
                                                    <a:rPr lang="en-US" altLang="zh-CN" sz="3600" i="1"/>
                                                    <m:t>𝜇</m:t>
                                                  </m:r>
                                                </m:e>
                                                <m:sub>
                                                  <m:r>
                                                    <a:rPr lang="en-US" altLang="zh-CN" sz="3600" i="1"/>
                                                    <m:t>𝑗</m:t>
                                                  </m:r>
                                                </m:sub>
                                              </m:sSub>
                                              <m:r>
                                                <a:rPr lang="en-US" altLang="zh-CN" sz="3600" i="1"/>
                                                <m:t>−</m:t>
                                              </m:r>
                                              <m:sSub>
                                                <m:sSubPr>
                                                  <m:ctrlPr>
                                                    <a:rPr lang="zh-CN" altLang="zh-CN" sz="3600" i="1"/>
                                                  </m:ctrlPr>
                                                </m:sSubPr>
                                                <m:e>
                                                  <m:acc>
                                                    <m:accPr>
                                                      <m:chr m:val="̂"/>
                                                      <m:ctrlPr>
                                                        <a:rPr lang="zh-CN" altLang="zh-CN" sz="3600" i="1"/>
                                                      </m:ctrlPr>
                                                    </m:accPr>
                                                    <m:e>
                                                      <m:r>
                                                        <a:rPr lang="en-US" altLang="zh-CN" sz="3600" i="1"/>
                                                        <m:t>𝜇</m:t>
                                                      </m:r>
                                                    </m:e>
                                                  </m:acc>
                                                </m:e>
                                                <m:sub>
                                                  <m:r>
                                                    <a:rPr lang="en-US" altLang="zh-CN" sz="3600" i="1"/>
                                                    <m:t>𝑗</m:t>
                                                  </m:r>
                                                </m:sub>
                                              </m:sSub>
                                            </m:e>
                                          </m:d>
                                        </m:e>
                                        <m:sup>
                                          <m:r>
                                            <a:rPr lang="en-US" altLang="zh-CN" sz="3600" i="1"/>
                                            <m:t>2</m:t>
                                          </m:r>
                                        </m:sup>
                                      </m:sSup>
                                    </m:num>
                                    <m:den>
                                      <m:sSubSup>
                                        <m:sSubSupPr>
                                          <m:ctrlPr>
                                            <a:rPr lang="zh-CN" altLang="zh-CN" sz="3600" i="1"/>
                                          </m:ctrlPr>
                                        </m:sSubSupPr>
                                        <m:e>
                                          <m:acc>
                                            <m:accPr>
                                              <m:chr m:val="̂"/>
                                              <m:ctrlPr>
                                                <a:rPr lang="zh-CN" altLang="zh-CN" sz="3600" i="1"/>
                                              </m:ctrlPr>
                                            </m:accPr>
                                            <m:e>
                                              <m:r>
                                                <a:rPr lang="en-US" altLang="zh-CN" sz="3600" i="1"/>
                                                <m:t>𝜎</m:t>
                                              </m:r>
                                            </m:e>
                                          </m:acc>
                                        </m:e>
                                        <m:sub>
                                          <m:r>
                                            <a:rPr lang="en-US" altLang="zh-CN" sz="3600" i="1"/>
                                            <m:t>𝑗</m:t>
                                          </m:r>
                                        </m:sub>
                                        <m:sup>
                                          <m:r>
                                            <a:rPr lang="en-US" altLang="zh-CN" sz="3600" i="1"/>
                                            <m:t>2</m:t>
                                          </m:r>
                                        </m:sup>
                                      </m:sSubSup>
                                    </m:den>
                                  </m:f>
                                  <m:r>
                                    <a:rPr lang="en-US" altLang="zh-CN" sz="3600" i="1"/>
                                    <m:t>+1</m:t>
                                  </m:r>
                                </m:e>
                              </m:func>
                            </m:e>
                          </m:d>
                        </m:e>
                      </m:nary>
                    </m:oMath>
                  </m:oMathPara>
                </a14:m>
                <a:endParaRPr lang="en-US" altLang="zh-CN" sz="4000" i="1" dirty="0" smtClean="0">
                  <a:ea typeface="宋体" panose="02010600030101010101" pitchFamily="2" charset="-122"/>
                </a:endParaRPr>
              </a:p>
            </p:txBody>
          </p:sp>
        </mc:Choice>
        <mc:Fallback>
          <p:sp>
            <p:nvSpPr>
              <p:cNvPr id="55" name="文本框 54"/>
              <p:cNvSpPr txBox="1">
                <a:spLocks noRot="1" noChangeAspect="1" noMove="1" noResize="1" noEditPoints="1" noAdjustHandles="1" noChangeArrowheads="1" noChangeShapeType="1" noTextEdit="1"/>
              </p:cNvSpPr>
              <p:nvPr/>
            </p:nvSpPr>
            <p:spPr>
              <a:xfrm>
                <a:off x="12291723" y="15748368"/>
                <a:ext cx="9902148" cy="6026137"/>
              </a:xfrm>
              <a:prstGeom prst="rect">
                <a:avLst/>
              </a:prstGeom>
              <a:blipFill>
                <a:blip r:embed="rId11"/>
                <a:stretch>
                  <a:fillRect l="-2154" t="-2326" r="-2154"/>
                </a:stretch>
              </a:blipFill>
            </p:spPr>
            <p:txBody>
              <a:bodyPr/>
              <a:lstStyle/>
              <a:p>
                <a:r>
                  <a:rPr lang="zh-CN" altLang="en-US">
                    <a:noFill/>
                  </a:rPr>
                  <a:t> </a:t>
                </a:r>
              </a:p>
            </p:txBody>
          </p:sp>
        </mc:Fallback>
      </mc:AlternateContent>
      <p:sp>
        <p:nvSpPr>
          <p:cNvPr id="56" name="文本框 55"/>
          <p:cNvSpPr txBox="1"/>
          <p:nvPr/>
        </p:nvSpPr>
        <p:spPr>
          <a:xfrm>
            <a:off x="13650551" y="30571096"/>
            <a:ext cx="7578874" cy="400110"/>
          </a:xfrm>
          <a:prstGeom prst="rect">
            <a:avLst/>
          </a:prstGeom>
          <a:noFill/>
        </p:spPr>
        <p:txBody>
          <a:bodyPr wrap="square" rtlCol="0">
            <a:spAutoFit/>
          </a:bodyPr>
          <a:lstStyle/>
          <a:p>
            <a:pPr algn="ctr"/>
            <a:r>
              <a:rPr lang="zh-CN" altLang="en-US" sz="2000" dirty="0" smtClean="0">
                <a:latin typeface="宋体" panose="02010600030101010101" pitchFamily="2" charset="-122"/>
                <a:ea typeface="宋体" panose="02010600030101010101" pitchFamily="2" charset="-122"/>
              </a:rPr>
              <a:t>图</a:t>
            </a:r>
            <a:r>
              <a:rPr lang="en-US" altLang="zh-CN" sz="2000" dirty="0" smtClean="0">
                <a:latin typeface="宋体" panose="02010600030101010101" pitchFamily="2" charset="-122"/>
                <a:ea typeface="宋体" panose="02010600030101010101" pitchFamily="2" charset="-122"/>
              </a:rPr>
              <a:t>4 </a:t>
            </a:r>
            <a:r>
              <a:rPr lang="zh-CN" altLang="en-US" sz="2000" dirty="0" smtClean="0">
                <a:latin typeface="宋体" panose="02010600030101010101" pitchFamily="2" charset="-122"/>
                <a:ea typeface="宋体" panose="02010600030101010101" pitchFamily="2" charset="-122"/>
              </a:rPr>
              <a:t>全连接网络结构示意图</a:t>
            </a:r>
            <a:endParaRPr lang="zh-CN" altLang="en-US" sz="2000" dirty="0">
              <a:latin typeface="宋体" panose="02010600030101010101" pitchFamily="2" charset="-122"/>
              <a:ea typeface="宋体" panose="02010600030101010101" pitchFamily="2" charset="-122"/>
            </a:endParaRPr>
          </a:p>
        </p:txBody>
      </p:sp>
      <mc:AlternateContent xmlns:mc="http://schemas.openxmlformats.org/markup-compatibility/2006">
        <mc:Choice xmlns:a14="http://schemas.microsoft.com/office/drawing/2010/main" Requires="a14">
          <p:sp>
            <p:nvSpPr>
              <p:cNvPr id="58" name="文本框 57"/>
              <p:cNvSpPr txBox="1"/>
              <p:nvPr/>
            </p:nvSpPr>
            <p:spPr>
              <a:xfrm>
                <a:off x="12381706" y="32420668"/>
                <a:ext cx="9902148" cy="8311378"/>
              </a:xfrm>
              <a:prstGeom prst="rect">
                <a:avLst/>
              </a:prstGeom>
              <a:noFill/>
            </p:spPr>
            <p:txBody>
              <a:bodyPr wrap="square" rtlCol="0">
                <a:spAutoFit/>
              </a:bodyPr>
              <a:lstStyle/>
              <a:p>
                <a:pPr indent="973138" algn="just"/>
                <a:r>
                  <a:rPr lang="zh-CN" altLang="en-US" sz="4000" dirty="0" smtClean="0">
                    <a:ea typeface="宋体" panose="02010600030101010101" pitchFamily="2" charset="-122"/>
                  </a:rPr>
                  <a:t>通过鱼类摄食和未摄食状态的视频数据训练得到的帧间关系模型分别为</a:t>
                </a:r>
                <a14:m>
                  <m:oMath xmlns:m="http://schemas.openxmlformats.org/officeDocument/2006/math">
                    <m:sSub>
                      <m:sSubPr>
                        <m:ctrlPr>
                          <a:rPr lang="en-US" altLang="zh-CN" sz="4000" i="1" smtClean="0">
                            <a:latin typeface="Cambria Math" panose="02040503050406030204" pitchFamily="18" charset="0"/>
                            <a:ea typeface="宋体" panose="02010600030101010101" pitchFamily="2" charset="-122"/>
                          </a:rPr>
                        </m:ctrlPr>
                      </m:sSubPr>
                      <m:e>
                        <m:r>
                          <a:rPr lang="en-US" altLang="zh-CN" sz="4000">
                            <a:latin typeface="Cambria Math" panose="02040503050406030204" pitchFamily="18" charset="0"/>
                            <a:ea typeface="宋体" panose="02010600030101010101" pitchFamily="2" charset="-122"/>
                          </a:rPr>
                          <m:t>𝑓𝑐𝑛</m:t>
                        </m:r>
                      </m:e>
                      <m:sub>
                        <m:r>
                          <m:rPr>
                            <m:sty m:val="p"/>
                          </m:rPr>
                          <a:rPr lang="en-US" altLang="zh-CN" sz="4000">
                            <a:latin typeface="Cambria Math" panose="02040503050406030204" pitchFamily="18" charset="0"/>
                            <a:ea typeface="宋体" panose="02010600030101010101" pitchFamily="2" charset="-122"/>
                          </a:rPr>
                          <m:t>eat</m:t>
                        </m:r>
                        <m:r>
                          <a:rPr lang="en-US" altLang="zh-CN" sz="4000">
                            <a:latin typeface="Cambria Math" panose="02040503050406030204" pitchFamily="18" charset="0"/>
                            <a:ea typeface="宋体" panose="02010600030101010101" pitchFamily="2" charset="-122"/>
                          </a:rPr>
                          <m:t>𝑖𝑛𝑔</m:t>
                        </m:r>
                      </m:sub>
                    </m:sSub>
                    <m:sSub>
                      <m:sSubPr>
                        <m:ctrlPr>
                          <a:rPr lang="en-US" altLang="zh-CN" sz="4000" i="1">
                            <a:latin typeface="Cambria Math" panose="02040503050406030204" pitchFamily="18" charset="0"/>
                            <a:ea typeface="宋体" panose="02010600030101010101" pitchFamily="2" charset="-122"/>
                          </a:rPr>
                        </m:ctrlPr>
                      </m:sSubPr>
                      <m:e>
                        <m:r>
                          <a:rPr lang="zh-CN" altLang="en-US" sz="4000">
                            <a:latin typeface="Cambria Math" panose="02040503050406030204" pitchFamily="18" charset="0"/>
                            <a:ea typeface="宋体" panose="02010600030101010101" pitchFamily="2" charset="-122"/>
                          </a:rPr>
                          <m:t>和</m:t>
                        </m:r>
                        <m:r>
                          <a:rPr lang="en-US" altLang="zh-CN" sz="4000">
                            <a:latin typeface="Cambria Math" panose="02040503050406030204" pitchFamily="18" charset="0"/>
                            <a:ea typeface="宋体" panose="02010600030101010101" pitchFamily="2" charset="-122"/>
                          </a:rPr>
                          <m:t> </m:t>
                        </m:r>
                        <m:r>
                          <a:rPr lang="en-US" altLang="zh-CN" sz="4000">
                            <a:latin typeface="Cambria Math" panose="02040503050406030204" pitchFamily="18" charset="0"/>
                            <a:ea typeface="宋体" panose="02010600030101010101" pitchFamily="2" charset="-122"/>
                          </a:rPr>
                          <m:t>𝑓𝑐𝑛</m:t>
                        </m:r>
                      </m:e>
                      <m:sub>
                        <m:r>
                          <m:rPr>
                            <m:sty m:val="p"/>
                          </m:rPr>
                          <a:rPr lang="en-US" altLang="zh-CN" sz="4000">
                            <a:latin typeface="Cambria Math" panose="02040503050406030204" pitchFamily="18" charset="0"/>
                            <a:ea typeface="宋体" panose="02010600030101010101" pitchFamily="2" charset="-122"/>
                          </a:rPr>
                          <m:t>n</m:t>
                        </m:r>
                        <m:r>
                          <a:rPr lang="en-US" altLang="zh-CN" sz="4000">
                            <a:latin typeface="Cambria Math" panose="02040503050406030204" pitchFamily="18" charset="0"/>
                            <a:ea typeface="宋体" panose="02010600030101010101" pitchFamily="2" charset="-122"/>
                          </a:rPr>
                          <m:t>_</m:t>
                        </m:r>
                        <m:r>
                          <m:rPr>
                            <m:sty m:val="p"/>
                          </m:rPr>
                          <a:rPr lang="en-US" altLang="zh-CN" sz="4000">
                            <a:latin typeface="Cambria Math" panose="02040503050406030204" pitchFamily="18" charset="0"/>
                            <a:ea typeface="宋体" panose="02010600030101010101" pitchFamily="2" charset="-122"/>
                          </a:rPr>
                          <m:t>eat</m:t>
                        </m:r>
                        <m:r>
                          <a:rPr lang="en-US" altLang="zh-CN" sz="4000">
                            <a:latin typeface="Cambria Math" panose="02040503050406030204" pitchFamily="18" charset="0"/>
                            <a:ea typeface="宋体" panose="02010600030101010101" pitchFamily="2" charset="-122"/>
                          </a:rPr>
                          <m:t>𝑖𝑛𝑔</m:t>
                        </m:r>
                      </m:sub>
                    </m:sSub>
                  </m:oMath>
                </a14:m>
                <a:r>
                  <a:rPr lang="zh-CN" altLang="en-US" sz="4000" dirty="0" smtClean="0">
                    <a:ea typeface="宋体" panose="02010600030101010101" pitchFamily="2" charset="-122"/>
                  </a:rPr>
                  <a:t>，基于帧间关系的视频分类流程如图</a:t>
                </a:r>
                <a:r>
                  <a:rPr lang="en-US" altLang="zh-CN" sz="4000" dirty="0" smtClean="0">
                    <a:ea typeface="宋体" panose="02010600030101010101" pitchFamily="2" charset="-122"/>
                  </a:rPr>
                  <a:t>5</a:t>
                </a:r>
                <a:r>
                  <a:rPr lang="zh-CN" altLang="en-US" sz="4000" dirty="0" smtClean="0">
                    <a:ea typeface="宋体" panose="02010600030101010101" pitchFamily="2" charset="-122"/>
                  </a:rPr>
                  <a:t>所示，其算法描述如下：</a:t>
                </a:r>
                <a:endParaRPr lang="en-US" altLang="zh-CN" sz="4000" dirty="0" smtClean="0">
                  <a:ea typeface="宋体" panose="02010600030101010101" pitchFamily="2" charset="-122"/>
                </a:endParaRPr>
              </a:p>
              <a:p>
                <a:pPr indent="973138" algn="just"/>
                <a:r>
                  <a:rPr lang="en-US" altLang="zh-CN" sz="4000" dirty="0" smtClean="0">
                    <a:ea typeface="宋体" panose="02010600030101010101" pitchFamily="2" charset="-122"/>
                  </a:rPr>
                  <a:t>(</a:t>
                </a:r>
                <a:r>
                  <a:rPr lang="en-US" altLang="zh-CN" sz="4000" dirty="0">
                    <a:ea typeface="宋体" panose="02010600030101010101" pitchFamily="2" charset="-122"/>
                  </a:rPr>
                  <a:t>a) </a:t>
                </a:r>
                <a:r>
                  <a:rPr lang="zh-CN" altLang="en-US" sz="4000" dirty="0">
                    <a:ea typeface="宋体" panose="02010600030101010101" pitchFamily="2" charset="-122"/>
                  </a:rPr>
                  <a:t>将目标视频的 </a:t>
                </a:r>
                <a14:m>
                  <m:oMath xmlns:m="http://schemas.openxmlformats.org/officeDocument/2006/math">
                    <m:sSub>
                      <m:sSubPr>
                        <m:ctrlPr>
                          <a:rPr lang="en-US" altLang="zh-CN" sz="4000">
                            <a:ea typeface="宋体" panose="02010600030101010101" pitchFamily="2" charset="-122"/>
                          </a:rPr>
                        </m:ctrlPr>
                      </m:sSubPr>
                      <m:e>
                        <m:r>
                          <a:rPr lang="en-US" altLang="zh-CN" sz="4000">
                            <a:ea typeface="宋体" panose="02010600030101010101" pitchFamily="2" charset="-122"/>
                          </a:rPr>
                          <m:t>𝑓</m:t>
                        </m:r>
                      </m:e>
                      <m:sub>
                        <m:r>
                          <a:rPr lang="en-US" altLang="zh-CN" sz="4000">
                            <a:ea typeface="宋体" panose="02010600030101010101" pitchFamily="2" charset="-122"/>
                          </a:rPr>
                          <m:t>𝑡</m:t>
                        </m:r>
                      </m:sub>
                    </m:sSub>
                  </m:oMath>
                </a14:m>
                <a:r>
                  <a:rPr lang="zh-CN" altLang="en-US" sz="4000" dirty="0">
                    <a:ea typeface="宋体" panose="02010600030101010101" pitchFamily="2" charset="-122"/>
                  </a:rPr>
                  <a:t> 与</a:t>
                </a:r>
                <a14:m>
                  <m:oMath xmlns:m="http://schemas.openxmlformats.org/officeDocument/2006/math">
                    <m:r>
                      <a:rPr lang="en-US" altLang="zh-CN" sz="4000">
                        <a:ea typeface="宋体" panose="02010600030101010101" pitchFamily="2" charset="-122"/>
                      </a:rPr>
                      <m:t> </m:t>
                    </m:r>
                    <m:sSub>
                      <m:sSubPr>
                        <m:ctrlPr>
                          <a:rPr lang="en-US" altLang="zh-CN" sz="4000">
                            <a:ea typeface="宋体" panose="02010600030101010101" pitchFamily="2" charset="-122"/>
                          </a:rPr>
                        </m:ctrlPr>
                      </m:sSubPr>
                      <m:e>
                        <m:r>
                          <a:rPr lang="en-US" altLang="zh-CN" sz="4000">
                            <a:ea typeface="宋体" panose="02010600030101010101" pitchFamily="2" charset="-122"/>
                          </a:rPr>
                          <m:t>𝑓</m:t>
                        </m:r>
                      </m:e>
                      <m:sub>
                        <m:r>
                          <a:rPr lang="en-US" altLang="zh-CN" sz="4000">
                            <a:ea typeface="宋体" panose="02010600030101010101" pitchFamily="2" charset="-122"/>
                          </a:rPr>
                          <m:t>𝑡</m:t>
                        </m:r>
                        <m:r>
                          <a:rPr lang="en-US" altLang="zh-CN" sz="4000">
                            <a:ea typeface="宋体" panose="02010600030101010101" pitchFamily="2" charset="-122"/>
                          </a:rPr>
                          <m:t>+</m:t>
                        </m:r>
                        <m:r>
                          <m:rPr>
                            <m:nor/>
                          </m:rPr>
                          <a:rPr lang="el-GR" altLang="zh-CN" sz="4000" dirty="0">
                            <a:ea typeface="宋体" panose="02010600030101010101" pitchFamily="2" charset="-122"/>
                          </a:rPr>
                          <m:t>τ</m:t>
                        </m:r>
                      </m:sub>
                    </m:sSub>
                    <m:r>
                      <a:rPr lang="en-US" altLang="zh-CN" sz="4000">
                        <a:ea typeface="宋体" panose="02010600030101010101" pitchFamily="2" charset="-122"/>
                      </a:rPr>
                      <m:t> </m:t>
                    </m:r>
                  </m:oMath>
                </a14:m>
                <a:r>
                  <a:rPr lang="zh-CN" altLang="en-US" sz="4000" dirty="0">
                    <a:ea typeface="宋体" panose="02010600030101010101" pitchFamily="2" charset="-122"/>
                  </a:rPr>
                  <a:t>输入到</a:t>
                </a:r>
                <a:r>
                  <a:rPr lang="en-US" altLang="zh-CN" sz="4000" dirty="0">
                    <a:ea typeface="宋体" panose="02010600030101010101" pitchFamily="2" charset="-122"/>
                  </a:rPr>
                  <a:t>VAE</a:t>
                </a:r>
                <a:r>
                  <a:rPr lang="zh-CN" altLang="en-US" sz="4000" dirty="0">
                    <a:ea typeface="宋体" panose="02010600030101010101" pitchFamily="2" charset="-122"/>
                  </a:rPr>
                  <a:t>中得到隐藏空间的多元高斯分布</a:t>
                </a:r>
                <a14:m>
                  <m:oMath xmlns:m="http://schemas.openxmlformats.org/officeDocument/2006/math">
                    <m:r>
                      <a:rPr lang="en-US" altLang="zh-CN" sz="4000">
                        <a:ea typeface="宋体" panose="02010600030101010101" pitchFamily="2" charset="-122"/>
                      </a:rPr>
                      <m:t> </m:t>
                    </m:r>
                    <m:sSub>
                      <m:sSubPr>
                        <m:ctrlPr>
                          <a:rPr lang="en-US" altLang="zh-CN" sz="4000">
                            <a:ea typeface="宋体" panose="02010600030101010101" pitchFamily="2" charset="-122"/>
                          </a:rPr>
                        </m:ctrlPr>
                      </m:sSubPr>
                      <m:e>
                        <m:r>
                          <a:rPr lang="en-US" altLang="zh-CN" sz="4000">
                            <a:ea typeface="宋体" panose="02010600030101010101" pitchFamily="2" charset="-122"/>
                          </a:rPr>
                          <m:t>𝑧</m:t>
                        </m:r>
                      </m:e>
                      <m:sub>
                        <m:r>
                          <a:rPr lang="en-US" altLang="zh-CN" sz="4000">
                            <a:ea typeface="宋体" panose="02010600030101010101" pitchFamily="2" charset="-122"/>
                          </a:rPr>
                          <m:t>𝑡</m:t>
                        </m:r>
                      </m:sub>
                    </m:sSub>
                    <m:r>
                      <a:rPr lang="en-US" altLang="zh-CN" sz="4000">
                        <a:ea typeface="宋体" panose="02010600030101010101" pitchFamily="2" charset="-122"/>
                      </a:rPr>
                      <m:t> </m:t>
                    </m:r>
                  </m:oMath>
                </a14:m>
                <a:r>
                  <a:rPr lang="zh-CN" altLang="en-US" sz="4000" dirty="0">
                    <a:ea typeface="宋体" panose="02010600030101010101" pitchFamily="2" charset="-122"/>
                  </a:rPr>
                  <a:t>和</a:t>
                </a:r>
                <a14:m>
                  <m:oMath xmlns:m="http://schemas.openxmlformats.org/officeDocument/2006/math">
                    <m:sSub>
                      <m:sSubPr>
                        <m:ctrlPr>
                          <a:rPr lang="en-US" altLang="zh-CN" sz="4000">
                            <a:ea typeface="宋体" panose="02010600030101010101" pitchFamily="2" charset="-122"/>
                          </a:rPr>
                        </m:ctrlPr>
                      </m:sSubPr>
                      <m:e>
                        <m:r>
                          <m:rPr>
                            <m:sty m:val="p"/>
                          </m:rPr>
                          <a:rPr lang="en-US" altLang="zh-CN" sz="4000">
                            <a:ea typeface="宋体" panose="02010600030101010101" pitchFamily="2" charset="-122"/>
                          </a:rPr>
                          <m:t>z</m:t>
                        </m:r>
                      </m:e>
                      <m:sub>
                        <m:r>
                          <a:rPr lang="en-US" altLang="zh-CN" sz="4000">
                            <a:ea typeface="宋体" panose="02010600030101010101" pitchFamily="2" charset="-122"/>
                          </a:rPr>
                          <m:t>𝑡</m:t>
                        </m:r>
                        <m:r>
                          <a:rPr lang="en-US" altLang="zh-CN" sz="4000">
                            <a:ea typeface="宋体" panose="02010600030101010101" pitchFamily="2" charset="-122"/>
                          </a:rPr>
                          <m:t>+</m:t>
                        </m:r>
                        <m:r>
                          <m:rPr>
                            <m:nor/>
                          </m:rPr>
                          <a:rPr lang="el-GR" altLang="zh-CN" sz="4000" dirty="0">
                            <a:ea typeface="宋体" panose="02010600030101010101" pitchFamily="2" charset="-122"/>
                          </a:rPr>
                          <m:t>τ</m:t>
                        </m:r>
                      </m:sub>
                    </m:sSub>
                  </m:oMath>
                </a14:m>
                <a:r>
                  <a:rPr lang="zh-CN" altLang="el-GR" sz="4000" dirty="0">
                    <a:ea typeface="宋体" panose="02010600030101010101" pitchFamily="2" charset="-122"/>
                  </a:rPr>
                  <a:t>。</a:t>
                </a:r>
              </a:p>
              <a:p>
                <a:pPr indent="973138" algn="just"/>
                <a:r>
                  <a:rPr lang="en-US" altLang="zh-CN" sz="4000" dirty="0">
                    <a:ea typeface="宋体" panose="02010600030101010101" pitchFamily="2" charset="-122"/>
                  </a:rPr>
                  <a:t>(b)</a:t>
                </a:r>
                <a:r>
                  <a:rPr lang="zh-CN" altLang="en-US" sz="4000" dirty="0">
                    <a:ea typeface="宋体" panose="02010600030101010101" pitchFamily="2" charset="-122"/>
                  </a:rPr>
                  <a:t>将</a:t>
                </a:r>
                <a14:m>
                  <m:oMath xmlns:m="http://schemas.openxmlformats.org/officeDocument/2006/math">
                    <m:sSub>
                      <m:sSubPr>
                        <m:ctrlPr>
                          <a:rPr lang="en-US" altLang="zh-CN" sz="4000">
                            <a:ea typeface="宋体" panose="02010600030101010101" pitchFamily="2" charset="-122"/>
                          </a:rPr>
                        </m:ctrlPr>
                      </m:sSubPr>
                      <m:e>
                        <m:r>
                          <a:rPr lang="en-US" altLang="zh-CN" sz="4000">
                            <a:ea typeface="宋体" panose="02010600030101010101" pitchFamily="2" charset="-122"/>
                          </a:rPr>
                          <m:t>𝑧</m:t>
                        </m:r>
                      </m:e>
                      <m:sub>
                        <m:r>
                          <a:rPr lang="en-US" altLang="zh-CN" sz="4000">
                            <a:ea typeface="宋体" panose="02010600030101010101" pitchFamily="2" charset="-122"/>
                          </a:rPr>
                          <m:t>𝑡</m:t>
                        </m:r>
                      </m:sub>
                    </m:sSub>
                  </m:oMath>
                </a14:m>
                <a:r>
                  <a:rPr lang="zh-CN" altLang="en-US" sz="4000" dirty="0">
                    <a:ea typeface="宋体" panose="02010600030101010101" pitchFamily="2" charset="-122"/>
                  </a:rPr>
                  <a:t>输入到完成训练的</a:t>
                </a:r>
                <a14:m>
                  <m:oMath xmlns:m="http://schemas.openxmlformats.org/officeDocument/2006/math">
                    <m:sSub>
                      <m:sSubPr>
                        <m:ctrlPr>
                          <a:rPr lang="en-US" altLang="zh-CN" sz="4000">
                            <a:ea typeface="宋体" panose="02010600030101010101" pitchFamily="2" charset="-122"/>
                          </a:rPr>
                        </m:ctrlPr>
                      </m:sSubPr>
                      <m:e>
                        <m:r>
                          <a:rPr lang="en-US" altLang="zh-CN" sz="4000">
                            <a:ea typeface="宋体" panose="02010600030101010101" pitchFamily="2" charset="-122"/>
                          </a:rPr>
                          <m:t>𝑓𝑐𝑛</m:t>
                        </m:r>
                      </m:e>
                      <m:sub>
                        <m:r>
                          <m:rPr>
                            <m:sty m:val="p"/>
                          </m:rPr>
                          <a:rPr lang="en-US" altLang="zh-CN" sz="4000">
                            <a:ea typeface="宋体" panose="02010600030101010101" pitchFamily="2" charset="-122"/>
                          </a:rPr>
                          <m:t>eat</m:t>
                        </m:r>
                        <m:r>
                          <a:rPr lang="en-US" altLang="zh-CN" sz="4000">
                            <a:ea typeface="宋体" panose="02010600030101010101" pitchFamily="2" charset="-122"/>
                          </a:rPr>
                          <m:t>𝑖𝑛𝑔</m:t>
                        </m:r>
                      </m:sub>
                    </m:sSub>
                    <m:sSub>
                      <m:sSubPr>
                        <m:ctrlPr>
                          <a:rPr lang="en-US" altLang="zh-CN" sz="4000">
                            <a:ea typeface="宋体" panose="02010600030101010101" pitchFamily="2" charset="-122"/>
                          </a:rPr>
                        </m:ctrlPr>
                      </m:sSubPr>
                      <m:e>
                        <m:r>
                          <a:rPr lang="zh-CN" altLang="en-US" sz="4000">
                            <a:ea typeface="宋体" panose="02010600030101010101" pitchFamily="2" charset="-122"/>
                          </a:rPr>
                          <m:t>和</m:t>
                        </m:r>
                        <m:r>
                          <a:rPr lang="en-US" altLang="zh-CN" sz="4000">
                            <a:ea typeface="宋体" panose="02010600030101010101" pitchFamily="2" charset="-122"/>
                          </a:rPr>
                          <m:t> </m:t>
                        </m:r>
                        <m:r>
                          <a:rPr lang="en-US" altLang="zh-CN" sz="4000">
                            <a:ea typeface="宋体" panose="02010600030101010101" pitchFamily="2" charset="-122"/>
                          </a:rPr>
                          <m:t>𝑓𝑐𝑛</m:t>
                        </m:r>
                      </m:e>
                      <m:sub>
                        <m:r>
                          <m:rPr>
                            <m:sty m:val="p"/>
                          </m:rPr>
                          <a:rPr lang="en-US" altLang="zh-CN" sz="4000">
                            <a:ea typeface="宋体" panose="02010600030101010101" pitchFamily="2" charset="-122"/>
                          </a:rPr>
                          <m:t>n</m:t>
                        </m:r>
                        <m:r>
                          <a:rPr lang="en-US" altLang="zh-CN" sz="4000">
                            <a:ea typeface="宋体" panose="02010600030101010101" pitchFamily="2" charset="-122"/>
                          </a:rPr>
                          <m:t>_</m:t>
                        </m:r>
                        <m:r>
                          <m:rPr>
                            <m:sty m:val="p"/>
                          </m:rPr>
                          <a:rPr lang="en-US" altLang="zh-CN" sz="4000">
                            <a:ea typeface="宋体" panose="02010600030101010101" pitchFamily="2" charset="-122"/>
                          </a:rPr>
                          <m:t>eat</m:t>
                        </m:r>
                        <m:r>
                          <a:rPr lang="en-US" altLang="zh-CN" sz="4000">
                            <a:ea typeface="宋体" panose="02010600030101010101" pitchFamily="2" charset="-122"/>
                          </a:rPr>
                          <m:t>𝑖𝑛𝑔</m:t>
                        </m:r>
                      </m:sub>
                    </m:sSub>
                  </m:oMath>
                </a14:m>
                <a:r>
                  <a:rPr lang="zh-CN" altLang="en-US" sz="4000" dirty="0">
                    <a:ea typeface="宋体" panose="02010600030101010101" pitchFamily="2" charset="-122"/>
                  </a:rPr>
                  <a:t>得到隐藏空间预测值</a:t>
                </a:r>
                <a14:m>
                  <m:oMath xmlns:m="http://schemas.openxmlformats.org/officeDocument/2006/math">
                    <m:sSubSup>
                      <m:sSubSupPr>
                        <m:ctrlPr>
                          <a:rPr lang="en-US" altLang="zh-CN" sz="4000">
                            <a:ea typeface="宋体" panose="02010600030101010101" pitchFamily="2" charset="-122"/>
                          </a:rPr>
                        </m:ctrlPr>
                      </m:sSubSupPr>
                      <m:e>
                        <m:acc>
                          <m:accPr>
                            <m:chr m:val="̂"/>
                            <m:ctrlPr>
                              <a:rPr lang="en-US" altLang="zh-CN" sz="4000">
                                <a:ea typeface="宋体" panose="02010600030101010101" pitchFamily="2" charset="-122"/>
                              </a:rPr>
                            </m:ctrlPr>
                          </m:accPr>
                          <m:e>
                            <m:r>
                              <m:rPr>
                                <m:sty m:val="p"/>
                              </m:rPr>
                              <a:rPr lang="en-US" altLang="zh-CN" sz="4000">
                                <a:ea typeface="宋体" panose="02010600030101010101" pitchFamily="2" charset="-122"/>
                              </a:rPr>
                              <m:t>z</m:t>
                            </m:r>
                          </m:e>
                        </m:acc>
                      </m:e>
                      <m:sub>
                        <m:r>
                          <a:rPr lang="en-US" altLang="zh-CN" sz="4000">
                            <a:ea typeface="宋体" panose="02010600030101010101" pitchFamily="2" charset="-122"/>
                          </a:rPr>
                          <m:t>𝑡</m:t>
                        </m:r>
                      </m:sub>
                      <m:sup>
                        <m:r>
                          <a:rPr lang="en-US" altLang="zh-CN" sz="4000">
                            <a:ea typeface="宋体" panose="02010600030101010101" pitchFamily="2" charset="-122"/>
                          </a:rPr>
                          <m:t>𝑒</m:t>
                        </m:r>
                      </m:sup>
                    </m:sSubSup>
                  </m:oMath>
                </a14:m>
                <a:r>
                  <a:rPr lang="zh-CN" altLang="en-US" sz="4000" dirty="0">
                    <a:ea typeface="宋体" panose="02010600030101010101" pitchFamily="2" charset="-122"/>
                  </a:rPr>
                  <a:t>和</a:t>
                </a:r>
                <a14:m>
                  <m:oMath xmlns:m="http://schemas.openxmlformats.org/officeDocument/2006/math">
                    <m:sSubSup>
                      <m:sSubSupPr>
                        <m:ctrlPr>
                          <a:rPr lang="en-US" altLang="zh-CN" sz="4000">
                            <a:ea typeface="宋体" panose="02010600030101010101" pitchFamily="2" charset="-122"/>
                          </a:rPr>
                        </m:ctrlPr>
                      </m:sSubSupPr>
                      <m:e>
                        <m:acc>
                          <m:accPr>
                            <m:chr m:val="̂"/>
                            <m:ctrlPr>
                              <a:rPr lang="en-US" altLang="zh-CN" sz="4000">
                                <a:ea typeface="宋体" panose="02010600030101010101" pitchFamily="2" charset="-122"/>
                              </a:rPr>
                            </m:ctrlPr>
                          </m:accPr>
                          <m:e>
                            <m:r>
                              <m:rPr>
                                <m:sty m:val="p"/>
                              </m:rPr>
                              <a:rPr lang="en-US" altLang="zh-CN" sz="4000">
                                <a:ea typeface="宋体" panose="02010600030101010101" pitchFamily="2" charset="-122"/>
                              </a:rPr>
                              <m:t>z</m:t>
                            </m:r>
                          </m:e>
                        </m:acc>
                      </m:e>
                      <m:sub>
                        <m:r>
                          <a:rPr lang="en-US" altLang="zh-CN" sz="4000">
                            <a:ea typeface="宋体" panose="02010600030101010101" pitchFamily="2" charset="-122"/>
                          </a:rPr>
                          <m:t>𝑡</m:t>
                        </m:r>
                      </m:sub>
                      <m:sup>
                        <m:r>
                          <m:rPr>
                            <m:sty m:val="p"/>
                          </m:rPr>
                          <a:rPr lang="en-US" altLang="zh-CN" sz="4000">
                            <a:ea typeface="宋体" panose="02010600030101010101" pitchFamily="2" charset="-122"/>
                          </a:rPr>
                          <m:t>n</m:t>
                        </m:r>
                        <m:r>
                          <a:rPr lang="en-US" altLang="zh-CN" sz="4000">
                            <a:ea typeface="宋体" panose="02010600030101010101" pitchFamily="2" charset="-122"/>
                          </a:rPr>
                          <m:t>𝑒</m:t>
                        </m:r>
                      </m:sup>
                    </m:sSubSup>
                  </m:oMath>
                </a14:m>
                <a:r>
                  <a:rPr lang="zh-CN" altLang="en-US" sz="4000" dirty="0">
                    <a:ea typeface="宋体" panose="02010600030101010101" pitchFamily="2" charset="-122"/>
                  </a:rPr>
                  <a:t>。</a:t>
                </a:r>
              </a:p>
              <a:p>
                <a:pPr indent="973138" algn="just"/>
                <a:r>
                  <a:rPr lang="en-US" altLang="zh-CN" sz="4000" dirty="0">
                    <a:ea typeface="宋体" panose="02010600030101010101" pitchFamily="2" charset="-122"/>
                  </a:rPr>
                  <a:t>(c)</a:t>
                </a:r>
                <a:r>
                  <a:rPr lang="zh-CN" altLang="en-US" sz="4000" dirty="0">
                    <a:ea typeface="宋体" panose="02010600030101010101" pitchFamily="2" charset="-122"/>
                  </a:rPr>
                  <a:t>通过</a:t>
                </a:r>
                <a14:m>
                  <m:oMath xmlns:m="http://schemas.openxmlformats.org/officeDocument/2006/math">
                    <m:sSubSup>
                      <m:sSubSupPr>
                        <m:ctrlPr>
                          <a:rPr lang="en-US" altLang="zh-CN" sz="4000">
                            <a:ea typeface="宋体" panose="02010600030101010101" pitchFamily="2" charset="-122"/>
                          </a:rPr>
                        </m:ctrlPr>
                      </m:sSubSupPr>
                      <m:e>
                        <m:acc>
                          <m:accPr>
                            <m:chr m:val="̂"/>
                            <m:ctrlPr>
                              <a:rPr lang="en-US" altLang="zh-CN" sz="4000">
                                <a:ea typeface="宋体" panose="02010600030101010101" pitchFamily="2" charset="-122"/>
                              </a:rPr>
                            </m:ctrlPr>
                          </m:accPr>
                          <m:e>
                            <m:r>
                              <m:rPr>
                                <m:sty m:val="p"/>
                              </m:rPr>
                              <a:rPr lang="en-US" altLang="zh-CN" sz="4000">
                                <a:ea typeface="宋体" panose="02010600030101010101" pitchFamily="2" charset="-122"/>
                              </a:rPr>
                              <m:t>z</m:t>
                            </m:r>
                          </m:e>
                        </m:acc>
                      </m:e>
                      <m:sub>
                        <m:r>
                          <a:rPr lang="en-US" altLang="zh-CN" sz="4000">
                            <a:ea typeface="宋体" panose="02010600030101010101" pitchFamily="2" charset="-122"/>
                          </a:rPr>
                          <m:t>𝑡</m:t>
                        </m:r>
                      </m:sub>
                      <m:sup>
                        <m:r>
                          <a:rPr lang="en-US" altLang="zh-CN" sz="4000">
                            <a:ea typeface="宋体" panose="02010600030101010101" pitchFamily="2" charset="-122"/>
                          </a:rPr>
                          <m:t>𝑒</m:t>
                        </m:r>
                      </m:sup>
                    </m:sSubSup>
                  </m:oMath>
                </a14:m>
                <a:r>
                  <a:rPr lang="zh-CN" altLang="en-US" sz="4000" dirty="0">
                    <a:ea typeface="宋体" panose="02010600030101010101" pitchFamily="2" charset="-122"/>
                  </a:rPr>
                  <a:t>和</a:t>
                </a:r>
                <a14:m>
                  <m:oMath xmlns:m="http://schemas.openxmlformats.org/officeDocument/2006/math">
                    <m:sSubSup>
                      <m:sSubSupPr>
                        <m:ctrlPr>
                          <a:rPr lang="en-US" altLang="zh-CN" sz="4000">
                            <a:ea typeface="宋体" panose="02010600030101010101" pitchFamily="2" charset="-122"/>
                          </a:rPr>
                        </m:ctrlPr>
                      </m:sSubSupPr>
                      <m:e>
                        <m:acc>
                          <m:accPr>
                            <m:chr m:val="̂"/>
                            <m:ctrlPr>
                              <a:rPr lang="en-US" altLang="zh-CN" sz="4000">
                                <a:ea typeface="宋体" panose="02010600030101010101" pitchFamily="2" charset="-122"/>
                              </a:rPr>
                            </m:ctrlPr>
                          </m:accPr>
                          <m:e>
                            <m:r>
                              <m:rPr>
                                <m:sty m:val="p"/>
                              </m:rPr>
                              <a:rPr lang="en-US" altLang="zh-CN" sz="4000">
                                <a:ea typeface="宋体" panose="02010600030101010101" pitchFamily="2" charset="-122"/>
                              </a:rPr>
                              <m:t>z</m:t>
                            </m:r>
                          </m:e>
                        </m:acc>
                      </m:e>
                      <m:sub>
                        <m:r>
                          <a:rPr lang="en-US" altLang="zh-CN" sz="4000">
                            <a:ea typeface="宋体" panose="02010600030101010101" pitchFamily="2" charset="-122"/>
                          </a:rPr>
                          <m:t>𝑡</m:t>
                        </m:r>
                      </m:sub>
                      <m:sup>
                        <m:r>
                          <m:rPr>
                            <m:sty m:val="p"/>
                          </m:rPr>
                          <a:rPr lang="en-US" altLang="zh-CN" sz="4000">
                            <a:ea typeface="宋体" panose="02010600030101010101" pitchFamily="2" charset="-122"/>
                          </a:rPr>
                          <m:t>n</m:t>
                        </m:r>
                        <m:r>
                          <a:rPr lang="en-US" altLang="zh-CN" sz="4000">
                            <a:ea typeface="宋体" panose="02010600030101010101" pitchFamily="2" charset="-122"/>
                          </a:rPr>
                          <m:t>𝑒</m:t>
                        </m:r>
                      </m:sup>
                    </m:sSubSup>
                  </m:oMath>
                </a14:m>
                <a:r>
                  <a:rPr lang="zh-CN" altLang="en-US" sz="4000" dirty="0">
                    <a:ea typeface="宋体" panose="02010600030101010101" pitchFamily="2" charset="-122"/>
                  </a:rPr>
                  <a:t>与</a:t>
                </a:r>
                <a14:m>
                  <m:oMath xmlns:m="http://schemas.openxmlformats.org/officeDocument/2006/math">
                    <m:sSub>
                      <m:sSubPr>
                        <m:ctrlPr>
                          <a:rPr lang="en-US" altLang="zh-CN" sz="4000">
                            <a:ea typeface="宋体" panose="02010600030101010101" pitchFamily="2" charset="-122"/>
                          </a:rPr>
                        </m:ctrlPr>
                      </m:sSubPr>
                      <m:e>
                        <m:r>
                          <a:rPr lang="en-US" altLang="zh-CN" sz="4000">
                            <a:ea typeface="宋体" panose="02010600030101010101" pitchFamily="2" charset="-122"/>
                          </a:rPr>
                          <m:t>𝑧</m:t>
                        </m:r>
                      </m:e>
                      <m:sub>
                        <m:r>
                          <a:rPr lang="en-US" altLang="zh-CN" sz="4000">
                            <a:ea typeface="宋体" panose="02010600030101010101" pitchFamily="2" charset="-122"/>
                          </a:rPr>
                          <m:t>𝑡</m:t>
                        </m:r>
                      </m:sub>
                    </m:sSub>
                  </m:oMath>
                </a14:m>
                <a:r>
                  <a:rPr lang="zh-CN" altLang="en-US" sz="4000" dirty="0">
                    <a:ea typeface="宋体" panose="02010600030101010101" pitchFamily="2" charset="-122"/>
                  </a:rPr>
                  <a:t>计算</a:t>
                </a:r>
                <a14:m>
                  <m:oMath xmlns:m="http://schemas.openxmlformats.org/officeDocument/2006/math">
                    <m:r>
                      <a:rPr lang="en-US" altLang="zh-CN" sz="4000">
                        <a:ea typeface="宋体" panose="02010600030101010101" pitchFamily="2" charset="-122"/>
                      </a:rPr>
                      <m:t>𝑑𝑖𝑓𝑓</m:t>
                    </m:r>
                    <m:r>
                      <a:rPr lang="en-US" altLang="zh-CN" sz="4000">
                        <a:ea typeface="宋体" panose="02010600030101010101" pitchFamily="2" charset="-122"/>
                      </a:rPr>
                      <m:t>(</m:t>
                    </m:r>
                    <m:r>
                      <a:rPr lang="en-US" altLang="zh-CN" sz="4000">
                        <a:ea typeface="宋体" panose="02010600030101010101" pitchFamily="2" charset="-122"/>
                      </a:rPr>
                      <m:t>𝑡</m:t>
                    </m:r>
                    <m:r>
                      <a:rPr lang="en-US" altLang="zh-CN" sz="4000">
                        <a:ea typeface="宋体" panose="02010600030101010101" pitchFamily="2" charset="-122"/>
                      </a:rPr>
                      <m:t>,</m:t>
                    </m:r>
                    <m:r>
                      <m:rPr>
                        <m:nor/>
                      </m:rPr>
                      <a:rPr lang="el-GR" altLang="zh-CN" sz="4000" dirty="0">
                        <a:ea typeface="宋体" panose="02010600030101010101" pitchFamily="2" charset="-122"/>
                      </a:rPr>
                      <m:t>τ</m:t>
                    </m:r>
                    <m:r>
                      <a:rPr lang="en-US" altLang="zh-CN" sz="4000">
                        <a:ea typeface="宋体" panose="02010600030101010101" pitchFamily="2" charset="-122"/>
                      </a:rPr>
                      <m:t>) </m:t>
                    </m:r>
                  </m:oMath>
                </a14:m>
                <a:r>
                  <a:rPr lang="zh-CN" altLang="en-US" sz="4000" dirty="0">
                    <a:ea typeface="宋体" panose="02010600030101010101" pitchFamily="2" charset="-122"/>
                  </a:rPr>
                  <a:t>得到散度距离差并与</a:t>
                </a:r>
                <a:r>
                  <a:rPr lang="el-GR" altLang="zh-CN" sz="4000" dirty="0" smtClean="0">
                    <a:ea typeface="宋体" panose="02010600030101010101" pitchFamily="2" charset="-122"/>
                  </a:rPr>
                  <a:t>α</a:t>
                </a:r>
                <a:r>
                  <a:rPr lang="zh-CN" altLang="en-US" sz="4000" dirty="0" smtClean="0">
                    <a:ea typeface="宋体" panose="02010600030101010101" pitchFamily="2" charset="-122"/>
                  </a:rPr>
                  <a:t>（一般情况下</a:t>
                </a:r>
                <a:r>
                  <a:rPr lang="el-GR" altLang="zh-CN" sz="4000" dirty="0" smtClean="0">
                    <a:ea typeface="宋体" panose="02010600030101010101" pitchFamily="2" charset="-122"/>
                  </a:rPr>
                  <a:t>α </a:t>
                </a:r>
                <a:r>
                  <a:rPr lang="zh-CN" altLang="en-US" sz="4000" dirty="0" smtClean="0">
                    <a:ea typeface="宋体" panose="02010600030101010101" pitchFamily="2" charset="-122"/>
                  </a:rPr>
                  <a:t>可取</a:t>
                </a:r>
                <a:r>
                  <a:rPr lang="en-US" altLang="zh-CN" sz="4000" dirty="0" smtClean="0">
                    <a:ea typeface="宋体" panose="02010600030101010101" pitchFamily="2" charset="-122"/>
                  </a:rPr>
                  <a:t>0</a:t>
                </a:r>
                <a:r>
                  <a:rPr lang="zh-CN" altLang="en-US" sz="4000" dirty="0" smtClean="0">
                    <a:ea typeface="宋体" panose="02010600030101010101" pitchFamily="2" charset="-122"/>
                  </a:rPr>
                  <a:t>，当系统要求算法精准判断时可根据实际情况设置</a:t>
                </a:r>
                <a:r>
                  <a:rPr lang="el-GR" altLang="zh-CN" sz="4000" dirty="0" smtClean="0">
                    <a:ea typeface="宋体" panose="02010600030101010101" pitchFamily="2" charset="-122"/>
                  </a:rPr>
                  <a:t>α </a:t>
                </a:r>
                <a:r>
                  <a:rPr lang="zh-CN" altLang="en-US" sz="4000" dirty="0" smtClean="0">
                    <a:ea typeface="宋体" panose="02010600030101010101" pitchFamily="2" charset="-122"/>
                  </a:rPr>
                  <a:t>值</a:t>
                </a:r>
                <a:r>
                  <a:rPr lang="zh-CN" altLang="en-US" sz="4000" dirty="0" smtClean="0">
                    <a:ea typeface="宋体" panose="02010600030101010101" pitchFamily="2" charset="-122"/>
                  </a:rPr>
                  <a:t>）进行</a:t>
                </a:r>
                <a:r>
                  <a:rPr lang="zh-CN" altLang="en-US" sz="4000" dirty="0">
                    <a:ea typeface="宋体" panose="02010600030101010101" pitchFamily="2" charset="-122"/>
                  </a:rPr>
                  <a:t>比较最后得到分类结果。</a:t>
                </a:r>
                <a:r>
                  <a:rPr lang="en-US" altLang="zh-CN" sz="4000" dirty="0" smtClean="0">
                    <a:ea typeface="宋体" panose="02010600030101010101" pitchFamily="2" charset="-122"/>
                  </a:rPr>
                  <a:t> </a:t>
                </a:r>
                <a14:m>
                  <m:oMath xmlns:m="http://schemas.openxmlformats.org/officeDocument/2006/math">
                    <m:r>
                      <a:rPr lang="en-US" altLang="zh-CN" sz="4000">
                        <a:latin typeface="Cambria Math" panose="02040503050406030204" pitchFamily="18" charset="0"/>
                        <a:ea typeface="宋体" panose="02010600030101010101" pitchFamily="2" charset="-122"/>
                      </a:rPr>
                      <m:t>𝑑𝑖𝑓𝑓</m:t>
                    </m:r>
                    <m:r>
                      <a:rPr lang="en-US" altLang="zh-CN" sz="4000">
                        <a:latin typeface="Cambria Math" panose="02040503050406030204" pitchFamily="18" charset="0"/>
                        <a:ea typeface="宋体" panose="02010600030101010101" pitchFamily="2" charset="-122"/>
                      </a:rPr>
                      <m:t>(</m:t>
                    </m:r>
                    <m:r>
                      <a:rPr lang="en-US" altLang="zh-CN" sz="4000">
                        <a:latin typeface="Cambria Math" panose="02040503050406030204" pitchFamily="18" charset="0"/>
                        <a:ea typeface="宋体" panose="02010600030101010101" pitchFamily="2" charset="-122"/>
                      </a:rPr>
                      <m:t>𝑡</m:t>
                    </m:r>
                    <m:r>
                      <a:rPr lang="en-US" altLang="zh-CN" sz="4000">
                        <a:latin typeface="Cambria Math" panose="02040503050406030204" pitchFamily="18" charset="0"/>
                        <a:ea typeface="宋体" panose="02010600030101010101" pitchFamily="2" charset="-122"/>
                      </a:rPr>
                      <m:t>,</m:t>
                    </m:r>
                    <m:r>
                      <m:rPr>
                        <m:nor/>
                      </m:rPr>
                      <a:rPr lang="el-GR" altLang="zh-CN" sz="4000" dirty="0">
                        <a:ea typeface="宋体" panose="02010600030101010101" pitchFamily="2" charset="-122"/>
                      </a:rPr>
                      <m:t>τ</m:t>
                    </m:r>
                    <m:r>
                      <a:rPr lang="en-US" altLang="zh-CN" sz="4000">
                        <a:latin typeface="Cambria Math" panose="02040503050406030204" pitchFamily="18" charset="0"/>
                        <a:ea typeface="宋体" panose="02010600030101010101" pitchFamily="2" charset="-122"/>
                      </a:rPr>
                      <m:t>)</m:t>
                    </m:r>
                  </m:oMath>
                </a14:m>
                <a:r>
                  <a:rPr lang="zh-CN" altLang="en-US" sz="4000" dirty="0" smtClean="0">
                    <a:ea typeface="宋体" panose="02010600030101010101" pitchFamily="2" charset="-122"/>
                  </a:rPr>
                  <a:t>的计算公式为，</a:t>
                </a:r>
                <a:endParaRPr lang="zh-CN" altLang="en-US" sz="4000" dirty="0">
                  <a:ea typeface="宋体" panose="02010600030101010101" pitchFamily="2" charset="-122"/>
                </a:endParaRPr>
              </a:p>
            </p:txBody>
          </p:sp>
        </mc:Choice>
        <mc:Fallback>
          <p:sp>
            <p:nvSpPr>
              <p:cNvPr id="58" name="文本框 57"/>
              <p:cNvSpPr txBox="1">
                <a:spLocks noRot="1" noChangeAspect="1" noMove="1" noResize="1" noEditPoints="1" noAdjustHandles="1" noChangeArrowheads="1" noChangeShapeType="1" noTextEdit="1"/>
              </p:cNvSpPr>
              <p:nvPr/>
            </p:nvSpPr>
            <p:spPr>
              <a:xfrm>
                <a:off x="12381706" y="32420668"/>
                <a:ext cx="9902148" cy="8311378"/>
              </a:xfrm>
              <a:prstGeom prst="rect">
                <a:avLst/>
              </a:prstGeom>
              <a:blipFill>
                <a:blip r:embed="rId12"/>
                <a:stretch>
                  <a:fillRect l="-2155" t="-1320" r="-2217" b="-1833"/>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矩形 10"/>
              <p:cNvSpPr/>
              <p:nvPr/>
            </p:nvSpPr>
            <p:spPr>
              <a:xfrm>
                <a:off x="12876720" y="41135377"/>
                <a:ext cx="9017597" cy="646331"/>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r>
                        <m:rPr>
                          <m:sty m:val="p"/>
                        </m:rPr>
                        <a:rPr lang="zh-CN" altLang="en-US" sz="3600" smtClean="0">
                          <a:latin typeface="Cambria Math" panose="02040503050406030204" pitchFamily="18" charset="0"/>
                        </a:rPr>
                        <m:t>d</m:t>
                      </m:r>
                      <m:r>
                        <m:rPr>
                          <m:sty m:val="p"/>
                        </m:rPr>
                        <a:rPr lang="zh-CN" altLang="en-US" sz="3600" i="0">
                          <a:latin typeface="Cambria Math" panose="02040503050406030204" pitchFamily="18" charset="0"/>
                        </a:rPr>
                        <m:t>iff</m:t>
                      </m:r>
                      <m:d>
                        <m:dPr>
                          <m:ctrlPr>
                            <a:rPr lang="zh-CN" altLang="en-US" sz="3600" i="1">
                              <a:latin typeface="Cambria Math" panose="02040503050406030204" pitchFamily="18" charset="0"/>
                            </a:rPr>
                          </m:ctrlPr>
                        </m:dPr>
                        <m:e>
                          <m:r>
                            <m:rPr>
                              <m:sty m:val="p"/>
                            </m:rPr>
                            <a:rPr lang="zh-CN" altLang="en-US" sz="3600" i="0">
                              <a:latin typeface="Cambria Math" panose="02040503050406030204" pitchFamily="18" charset="0"/>
                            </a:rPr>
                            <m:t>t</m:t>
                          </m:r>
                          <m:r>
                            <a:rPr lang="zh-CN" altLang="en-US" sz="3600" i="0">
                              <a:latin typeface="Cambria Math" panose="02040503050406030204" pitchFamily="18" charset="0"/>
                            </a:rPr>
                            <m:t>,</m:t>
                          </m:r>
                          <m:r>
                            <m:rPr>
                              <m:sty m:val="p"/>
                            </m:rPr>
                            <a:rPr lang="zh-CN" altLang="en-US" sz="3600" i="0">
                              <a:latin typeface="Cambria Math" panose="02040503050406030204" pitchFamily="18" charset="0"/>
                            </a:rPr>
                            <m:t>τ</m:t>
                          </m:r>
                        </m:e>
                      </m:d>
                      <m:r>
                        <a:rPr lang="zh-CN" altLang="en-US" sz="3600" i="0">
                          <a:latin typeface="Cambria Math" panose="02040503050406030204" pitchFamily="18" charset="0"/>
                        </a:rPr>
                        <m:t>=</m:t>
                      </m:r>
                      <m:sSub>
                        <m:sSubPr>
                          <m:ctrlPr>
                            <a:rPr lang="zh-CN" altLang="en-US" sz="3600" i="1">
                              <a:latin typeface="Cambria Math" panose="02040503050406030204" pitchFamily="18" charset="0"/>
                            </a:rPr>
                          </m:ctrlPr>
                        </m:sSubPr>
                        <m:e>
                          <m:r>
                            <a:rPr lang="zh-CN" altLang="en-US" sz="3600" i="1">
                              <a:latin typeface="Cambria Math" panose="02040503050406030204" pitchFamily="18" charset="0"/>
                            </a:rPr>
                            <m:t>𝐷</m:t>
                          </m:r>
                        </m:e>
                        <m:sub>
                          <m:r>
                            <a:rPr lang="zh-CN" altLang="en-US" sz="3600" i="1">
                              <a:latin typeface="Cambria Math" panose="02040503050406030204" pitchFamily="18" charset="0"/>
                            </a:rPr>
                            <m:t>𝐾𝐿</m:t>
                          </m:r>
                        </m:sub>
                      </m:sSub>
                      <m:d>
                        <m:dPr>
                          <m:begChr m:val="["/>
                          <m:endChr m:val="]"/>
                          <m:ctrlPr>
                            <a:rPr lang="zh-CN" altLang="en-US" sz="3600" i="1">
                              <a:latin typeface="Cambria Math" panose="02040503050406030204" pitchFamily="18" charset="0"/>
                            </a:rPr>
                          </m:ctrlPr>
                        </m:dPr>
                        <m:e>
                          <m:sSub>
                            <m:sSubPr>
                              <m:ctrlPr>
                                <a:rPr lang="zh-CN" altLang="en-US" sz="3600" i="1">
                                  <a:latin typeface="Cambria Math" panose="02040503050406030204" pitchFamily="18" charset="0"/>
                                </a:rPr>
                              </m:ctrlPr>
                            </m:sSubPr>
                            <m:e>
                              <m:sSubSup>
                                <m:sSubSupPr>
                                  <m:ctrlPr>
                                    <a:rPr lang="zh-CN" altLang="en-US" sz="3600" i="1">
                                      <a:latin typeface="Cambria Math" panose="02040503050406030204" pitchFamily="18" charset="0"/>
                                    </a:rPr>
                                  </m:ctrlPr>
                                </m:sSubSupPr>
                                <m:e>
                                  <m:acc>
                                    <m:accPr>
                                      <m:chr m:val="̂"/>
                                      <m:ctrlPr>
                                        <a:rPr lang="zh-CN" altLang="en-US" sz="3600" i="1">
                                          <a:latin typeface="Cambria Math" panose="02040503050406030204" pitchFamily="18" charset="0"/>
                                        </a:rPr>
                                      </m:ctrlPr>
                                    </m:accPr>
                                    <m:e>
                                      <m:r>
                                        <m:rPr>
                                          <m:sty m:val="p"/>
                                        </m:rPr>
                                        <a:rPr lang="zh-CN" altLang="en-US" sz="3600" i="0">
                                          <a:latin typeface="Cambria Math" panose="02040503050406030204" pitchFamily="18" charset="0"/>
                                        </a:rPr>
                                        <m:t>z</m:t>
                                      </m:r>
                                    </m:e>
                                  </m:acc>
                                </m:e>
                                <m:sub>
                                  <m:r>
                                    <a:rPr lang="zh-CN" altLang="en-US" sz="3600" i="1">
                                      <a:latin typeface="Cambria Math" panose="02040503050406030204" pitchFamily="18" charset="0"/>
                                    </a:rPr>
                                    <m:t>𝑡</m:t>
                                  </m:r>
                                  <m:r>
                                    <a:rPr lang="zh-CN" altLang="en-US" sz="3600" i="0">
                                      <a:latin typeface="Cambria Math" panose="02040503050406030204" pitchFamily="18" charset="0"/>
                                    </a:rPr>
                                    <m:t>+</m:t>
                                  </m:r>
                                  <m:r>
                                    <a:rPr lang="zh-CN" altLang="en-US" sz="3600" i="1">
                                      <a:latin typeface="Cambria Math" panose="02040503050406030204" pitchFamily="18" charset="0"/>
                                    </a:rPr>
                                    <m:t>𝜏</m:t>
                                  </m:r>
                                </m:sub>
                                <m:sup>
                                  <m:r>
                                    <a:rPr lang="zh-CN" altLang="en-US" sz="3600" i="1">
                                      <a:latin typeface="Cambria Math" panose="02040503050406030204" pitchFamily="18" charset="0"/>
                                    </a:rPr>
                                    <m:t>𝑒</m:t>
                                  </m:r>
                                </m:sup>
                              </m:sSubSup>
                              <m:r>
                                <a:rPr lang="zh-CN" altLang="en-US" sz="3600" i="0">
                                  <a:latin typeface="Cambria Math" panose="02040503050406030204" pitchFamily="18" charset="0"/>
                                </a:rPr>
                                <m:t>||</m:t>
                              </m:r>
                              <m:r>
                                <a:rPr lang="zh-CN" altLang="en-US" sz="3600" i="1">
                                  <a:latin typeface="Cambria Math" panose="02040503050406030204" pitchFamily="18" charset="0"/>
                                </a:rPr>
                                <m:t>𝑧</m:t>
                              </m:r>
                            </m:e>
                            <m:sub>
                              <m:r>
                                <a:rPr lang="zh-CN" altLang="en-US" sz="3600" i="1">
                                  <a:latin typeface="Cambria Math" panose="02040503050406030204" pitchFamily="18" charset="0"/>
                                </a:rPr>
                                <m:t>𝑡</m:t>
                              </m:r>
                              <m:r>
                                <a:rPr lang="zh-CN" altLang="en-US" sz="3600" i="0">
                                  <a:latin typeface="Cambria Math" panose="02040503050406030204" pitchFamily="18" charset="0"/>
                                </a:rPr>
                                <m:t>+</m:t>
                              </m:r>
                              <m:r>
                                <a:rPr lang="zh-CN" altLang="en-US" sz="3600" i="1">
                                  <a:latin typeface="Cambria Math" panose="02040503050406030204" pitchFamily="18" charset="0"/>
                                </a:rPr>
                                <m:t>𝜏</m:t>
                              </m:r>
                            </m:sub>
                          </m:sSub>
                        </m:e>
                      </m:d>
                      <m:r>
                        <a:rPr lang="zh-CN" altLang="en-US" sz="3600" i="0">
                          <a:latin typeface="Cambria Math" panose="02040503050406030204" pitchFamily="18" charset="0"/>
                        </a:rPr>
                        <m:t>−</m:t>
                      </m:r>
                      <m:sSub>
                        <m:sSubPr>
                          <m:ctrlPr>
                            <a:rPr lang="zh-CN" altLang="en-US" sz="3600" i="1">
                              <a:latin typeface="Cambria Math" panose="02040503050406030204" pitchFamily="18" charset="0"/>
                            </a:rPr>
                          </m:ctrlPr>
                        </m:sSubPr>
                        <m:e>
                          <m:r>
                            <a:rPr lang="zh-CN" altLang="en-US" sz="3600" i="1">
                              <a:latin typeface="Cambria Math" panose="02040503050406030204" pitchFamily="18" charset="0"/>
                            </a:rPr>
                            <m:t>𝐷</m:t>
                          </m:r>
                        </m:e>
                        <m:sub>
                          <m:r>
                            <a:rPr lang="zh-CN" altLang="en-US" sz="3600" i="1">
                              <a:latin typeface="Cambria Math" panose="02040503050406030204" pitchFamily="18" charset="0"/>
                            </a:rPr>
                            <m:t>𝐾𝐿</m:t>
                          </m:r>
                        </m:sub>
                      </m:sSub>
                      <m:d>
                        <m:dPr>
                          <m:begChr m:val="["/>
                          <m:endChr m:val="]"/>
                          <m:ctrlPr>
                            <a:rPr lang="zh-CN" altLang="en-US" sz="3600" i="1">
                              <a:latin typeface="Cambria Math" panose="02040503050406030204" pitchFamily="18" charset="0"/>
                            </a:rPr>
                          </m:ctrlPr>
                        </m:dPr>
                        <m:e>
                          <m:sSub>
                            <m:sSubPr>
                              <m:ctrlPr>
                                <a:rPr lang="zh-CN" altLang="en-US" sz="3600" i="1">
                                  <a:latin typeface="Cambria Math" panose="02040503050406030204" pitchFamily="18" charset="0"/>
                                </a:rPr>
                              </m:ctrlPr>
                            </m:sSubPr>
                            <m:e>
                              <m:sSubSup>
                                <m:sSubSupPr>
                                  <m:ctrlPr>
                                    <a:rPr lang="zh-CN" altLang="en-US" sz="3600" i="1">
                                      <a:latin typeface="Cambria Math" panose="02040503050406030204" pitchFamily="18" charset="0"/>
                                    </a:rPr>
                                  </m:ctrlPr>
                                </m:sSubSupPr>
                                <m:e>
                                  <m:acc>
                                    <m:accPr>
                                      <m:chr m:val="̂"/>
                                      <m:ctrlPr>
                                        <a:rPr lang="zh-CN" altLang="en-US" sz="3600" i="1">
                                          <a:latin typeface="Cambria Math" panose="02040503050406030204" pitchFamily="18" charset="0"/>
                                        </a:rPr>
                                      </m:ctrlPr>
                                    </m:accPr>
                                    <m:e>
                                      <m:r>
                                        <m:rPr>
                                          <m:sty m:val="p"/>
                                        </m:rPr>
                                        <a:rPr lang="zh-CN" altLang="en-US" sz="3600" i="0">
                                          <a:latin typeface="Cambria Math" panose="02040503050406030204" pitchFamily="18" charset="0"/>
                                        </a:rPr>
                                        <m:t>z</m:t>
                                      </m:r>
                                    </m:e>
                                  </m:acc>
                                </m:e>
                                <m:sub>
                                  <m:r>
                                    <a:rPr lang="zh-CN" altLang="en-US" sz="3600" i="1">
                                      <a:latin typeface="Cambria Math" panose="02040503050406030204" pitchFamily="18" charset="0"/>
                                    </a:rPr>
                                    <m:t>𝑡</m:t>
                                  </m:r>
                                  <m:r>
                                    <a:rPr lang="zh-CN" altLang="en-US" sz="3600" i="0">
                                      <a:latin typeface="Cambria Math" panose="02040503050406030204" pitchFamily="18" charset="0"/>
                                    </a:rPr>
                                    <m:t>+</m:t>
                                  </m:r>
                                  <m:r>
                                    <a:rPr lang="zh-CN" altLang="en-US" sz="3600" i="1">
                                      <a:latin typeface="Cambria Math" panose="02040503050406030204" pitchFamily="18" charset="0"/>
                                    </a:rPr>
                                    <m:t>𝜏</m:t>
                                  </m:r>
                                </m:sub>
                                <m:sup>
                                  <m:r>
                                    <a:rPr lang="zh-CN" altLang="en-US" sz="3600" i="1">
                                      <a:latin typeface="Cambria Math" panose="02040503050406030204" pitchFamily="18" charset="0"/>
                                    </a:rPr>
                                    <m:t>𝑛𝑒</m:t>
                                  </m:r>
                                </m:sup>
                              </m:sSubSup>
                              <m:r>
                                <a:rPr lang="zh-CN" altLang="en-US" sz="3600" i="0">
                                  <a:latin typeface="Cambria Math" panose="02040503050406030204" pitchFamily="18" charset="0"/>
                                </a:rPr>
                                <m:t>||</m:t>
                              </m:r>
                              <m:r>
                                <a:rPr lang="zh-CN" altLang="en-US" sz="3600" i="1">
                                  <a:latin typeface="Cambria Math" panose="02040503050406030204" pitchFamily="18" charset="0"/>
                                </a:rPr>
                                <m:t>𝑧</m:t>
                              </m:r>
                            </m:e>
                            <m:sub>
                              <m:r>
                                <a:rPr lang="zh-CN" altLang="en-US" sz="3600" i="1">
                                  <a:latin typeface="Cambria Math" panose="02040503050406030204" pitchFamily="18" charset="0"/>
                                </a:rPr>
                                <m:t>𝑡</m:t>
                              </m:r>
                              <m:r>
                                <a:rPr lang="zh-CN" altLang="en-US" sz="3600" i="0">
                                  <a:latin typeface="Cambria Math" panose="02040503050406030204" pitchFamily="18" charset="0"/>
                                </a:rPr>
                                <m:t>+</m:t>
                              </m:r>
                              <m:r>
                                <a:rPr lang="zh-CN" altLang="en-US" sz="3600" i="1">
                                  <a:latin typeface="Cambria Math" panose="02040503050406030204" pitchFamily="18" charset="0"/>
                                </a:rPr>
                                <m:t>𝜏</m:t>
                              </m:r>
                            </m:sub>
                          </m:sSub>
                        </m:e>
                      </m:d>
                    </m:oMath>
                  </m:oMathPara>
                </a14:m>
                <a:endParaRPr lang="zh-CN" altLang="en-US" sz="3600" dirty="0"/>
              </a:p>
            </p:txBody>
          </p:sp>
        </mc:Choice>
        <mc:Fallback>
          <p:sp>
            <p:nvSpPr>
              <p:cNvPr id="11" name="矩形 10"/>
              <p:cNvSpPr>
                <a:spLocks noRot="1" noChangeAspect="1" noMove="1" noResize="1" noEditPoints="1" noAdjustHandles="1" noChangeArrowheads="1" noChangeShapeType="1" noTextEdit="1"/>
              </p:cNvSpPr>
              <p:nvPr/>
            </p:nvSpPr>
            <p:spPr>
              <a:xfrm>
                <a:off x="12876720" y="41135377"/>
                <a:ext cx="9017597" cy="646331"/>
              </a:xfrm>
              <a:prstGeom prst="rect">
                <a:avLst/>
              </a:prstGeom>
              <a:blipFill>
                <a:blip r:embed="rId13"/>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矩形 11"/>
              <p:cNvSpPr/>
              <p:nvPr/>
            </p:nvSpPr>
            <p:spPr>
              <a:xfrm>
                <a:off x="25108618" y="22245379"/>
                <a:ext cx="5826275" cy="1678345"/>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sSub>
                        <m:sSubPr>
                          <m:ctrlPr>
                            <a:rPr lang="zh-CN" altLang="en-US" sz="3600" smtClean="0">
                              <a:latin typeface="Cambria Math" panose="02040503050406030204" pitchFamily="18" charset="0"/>
                            </a:rPr>
                          </m:ctrlPr>
                        </m:sSubPr>
                        <m:e>
                          <m:r>
                            <m:rPr>
                              <m:sty m:val="p"/>
                            </m:rPr>
                            <a:rPr lang="zh-CN" altLang="en-US" sz="3600">
                              <a:latin typeface="Cambria Math" panose="02040503050406030204" pitchFamily="18" charset="0"/>
                            </a:rPr>
                            <m:t>d</m:t>
                          </m:r>
                          <m:r>
                            <m:rPr>
                              <m:sty m:val="p"/>
                            </m:rPr>
                            <a:rPr lang="zh-CN" altLang="en-US" sz="3600" i="0">
                              <a:latin typeface="Cambria Math" panose="02040503050406030204" pitchFamily="18" charset="0"/>
                            </a:rPr>
                            <m:t>iff</m:t>
                          </m:r>
                        </m:e>
                        <m:sub>
                          <m:r>
                            <a:rPr lang="zh-CN" altLang="en-US" sz="3600" i="1">
                              <a:latin typeface="Cambria Math" panose="02040503050406030204" pitchFamily="18" charset="0"/>
                            </a:rPr>
                            <m:t>𝛿</m:t>
                          </m:r>
                        </m:sub>
                      </m:sSub>
                      <m:d>
                        <m:dPr>
                          <m:ctrlPr>
                            <a:rPr lang="zh-CN" altLang="en-US" sz="3600" i="1">
                              <a:latin typeface="Cambria Math" panose="02040503050406030204" pitchFamily="18" charset="0"/>
                            </a:rPr>
                          </m:ctrlPr>
                        </m:dPr>
                        <m:e>
                          <m:r>
                            <m:rPr>
                              <m:sty m:val="p"/>
                            </m:rPr>
                            <a:rPr lang="zh-CN" altLang="en-US" sz="3600" i="0">
                              <a:latin typeface="Cambria Math" panose="02040503050406030204" pitchFamily="18" charset="0"/>
                            </a:rPr>
                            <m:t>τ</m:t>
                          </m:r>
                        </m:e>
                      </m:d>
                      <m:r>
                        <a:rPr lang="zh-CN" altLang="en-US" sz="3600" i="0">
                          <a:latin typeface="Cambria Math" panose="02040503050406030204" pitchFamily="18" charset="0"/>
                        </a:rPr>
                        <m:t>=</m:t>
                      </m:r>
                      <m:f>
                        <m:fPr>
                          <m:ctrlPr>
                            <a:rPr lang="zh-CN" altLang="en-US" sz="3600" i="1">
                              <a:latin typeface="Cambria Math" panose="02040503050406030204" pitchFamily="18" charset="0"/>
                            </a:rPr>
                          </m:ctrlPr>
                        </m:fPr>
                        <m:num>
                          <m:r>
                            <a:rPr lang="zh-CN" altLang="en-US" sz="3600" i="0">
                              <a:latin typeface="Cambria Math" panose="02040503050406030204" pitchFamily="18" charset="0"/>
                            </a:rPr>
                            <m:t>1</m:t>
                          </m:r>
                        </m:num>
                        <m:den>
                          <m:r>
                            <a:rPr lang="zh-CN" altLang="en-US" sz="3600" i="1">
                              <a:latin typeface="Cambria Math" panose="02040503050406030204" pitchFamily="18" charset="0"/>
                            </a:rPr>
                            <m:t>𝛿</m:t>
                          </m:r>
                          <m:r>
                            <a:rPr lang="zh-CN" altLang="en-US" sz="3600" i="0">
                              <a:latin typeface="Cambria Math" panose="02040503050406030204" pitchFamily="18" charset="0"/>
                            </a:rPr>
                            <m:t>−</m:t>
                          </m:r>
                          <m:r>
                            <a:rPr lang="zh-CN" altLang="en-US" sz="3600" i="1">
                              <a:latin typeface="Cambria Math" panose="02040503050406030204" pitchFamily="18" charset="0"/>
                            </a:rPr>
                            <m:t>𝜏</m:t>
                          </m:r>
                        </m:den>
                      </m:f>
                      <m:nary>
                        <m:naryPr>
                          <m:chr m:val="∑"/>
                          <m:limLoc m:val="undOvr"/>
                          <m:ctrlPr>
                            <a:rPr lang="zh-CN" altLang="en-US" sz="3600" i="1">
                              <a:latin typeface="Cambria Math" panose="02040503050406030204" pitchFamily="18" charset="0"/>
                            </a:rPr>
                          </m:ctrlPr>
                        </m:naryPr>
                        <m:sub>
                          <m:r>
                            <a:rPr lang="zh-CN" altLang="en-US" sz="3600" i="1">
                              <a:latin typeface="Cambria Math" panose="02040503050406030204" pitchFamily="18" charset="0"/>
                            </a:rPr>
                            <m:t>𝑡</m:t>
                          </m:r>
                          <m:r>
                            <a:rPr lang="zh-CN" altLang="en-US" sz="3600" i="0">
                              <a:latin typeface="Cambria Math" panose="02040503050406030204" pitchFamily="18" charset="0"/>
                            </a:rPr>
                            <m:t>=0</m:t>
                          </m:r>
                        </m:sub>
                        <m:sup>
                          <m:r>
                            <a:rPr lang="zh-CN" altLang="en-US" sz="3600" i="1">
                              <a:latin typeface="Cambria Math" panose="02040503050406030204" pitchFamily="18" charset="0"/>
                            </a:rPr>
                            <m:t>𝛿</m:t>
                          </m:r>
                          <m:r>
                            <a:rPr lang="zh-CN" altLang="en-US" sz="3600" i="0">
                              <a:latin typeface="Cambria Math" panose="02040503050406030204" pitchFamily="18" charset="0"/>
                            </a:rPr>
                            <m:t>−</m:t>
                          </m:r>
                          <m:r>
                            <a:rPr lang="zh-CN" altLang="en-US" sz="3600" i="1">
                              <a:latin typeface="Cambria Math" panose="02040503050406030204" pitchFamily="18" charset="0"/>
                            </a:rPr>
                            <m:t>𝜏</m:t>
                          </m:r>
                        </m:sup>
                        <m:e>
                          <m:r>
                            <m:rPr>
                              <m:sty m:val="p"/>
                            </m:rPr>
                            <a:rPr lang="zh-CN" altLang="en-US" sz="3600" i="0">
                              <a:latin typeface="Cambria Math" panose="02040503050406030204" pitchFamily="18" charset="0"/>
                            </a:rPr>
                            <m:t>diff</m:t>
                          </m:r>
                          <m:d>
                            <m:dPr>
                              <m:ctrlPr>
                                <a:rPr lang="zh-CN" altLang="en-US" sz="3600" i="1">
                                  <a:latin typeface="Cambria Math" panose="02040503050406030204" pitchFamily="18" charset="0"/>
                                </a:rPr>
                              </m:ctrlPr>
                            </m:dPr>
                            <m:e>
                              <m:r>
                                <m:rPr>
                                  <m:sty m:val="p"/>
                                </m:rPr>
                                <a:rPr lang="zh-CN" altLang="en-US" sz="3600" i="0">
                                  <a:latin typeface="Cambria Math" panose="02040503050406030204" pitchFamily="18" charset="0"/>
                                </a:rPr>
                                <m:t>t</m:t>
                              </m:r>
                              <m:r>
                                <a:rPr lang="zh-CN" altLang="en-US" sz="3600" i="0">
                                  <a:latin typeface="Cambria Math" panose="02040503050406030204" pitchFamily="18" charset="0"/>
                                </a:rPr>
                                <m:t>,</m:t>
                              </m:r>
                              <m:r>
                                <m:rPr>
                                  <m:sty m:val="p"/>
                                </m:rPr>
                                <a:rPr lang="zh-CN" altLang="en-US" sz="3600" i="0">
                                  <a:latin typeface="Cambria Math" panose="02040503050406030204" pitchFamily="18" charset="0"/>
                                </a:rPr>
                                <m:t>τ</m:t>
                              </m:r>
                            </m:e>
                          </m:d>
                        </m:e>
                      </m:nary>
                    </m:oMath>
                  </m:oMathPara>
                </a14:m>
                <a:endParaRPr lang="zh-CN" altLang="en-US" sz="3600" dirty="0"/>
              </a:p>
            </p:txBody>
          </p:sp>
        </mc:Choice>
        <mc:Fallback>
          <p:sp>
            <p:nvSpPr>
              <p:cNvPr id="12" name="矩形 11"/>
              <p:cNvSpPr>
                <a:spLocks noRot="1" noChangeAspect="1" noMove="1" noResize="1" noEditPoints="1" noAdjustHandles="1" noChangeArrowheads="1" noChangeShapeType="1" noTextEdit="1"/>
              </p:cNvSpPr>
              <p:nvPr/>
            </p:nvSpPr>
            <p:spPr>
              <a:xfrm>
                <a:off x="25108618" y="22245379"/>
                <a:ext cx="5826275" cy="1678345"/>
              </a:xfrm>
              <a:prstGeom prst="rect">
                <a:avLst/>
              </a:prstGeom>
              <a:blipFill>
                <a:blip r:embed="rId14"/>
                <a:stretch>
                  <a:fillRect/>
                </a:stretch>
              </a:blipFill>
            </p:spPr>
            <p:txBody>
              <a:bodyPr/>
              <a:lstStyle/>
              <a:p>
                <a:r>
                  <a:rPr lang="zh-CN" altLang="en-US">
                    <a:noFill/>
                  </a:rPr>
                  <a:t> </a:t>
                </a:r>
              </a:p>
            </p:txBody>
          </p:sp>
        </mc:Fallback>
      </mc:AlternateContent>
      <p:sp>
        <p:nvSpPr>
          <p:cNvPr id="60" name="文本框 59"/>
          <p:cNvSpPr txBox="1"/>
          <p:nvPr/>
        </p:nvSpPr>
        <p:spPr>
          <a:xfrm>
            <a:off x="23059733" y="24923119"/>
            <a:ext cx="9902148" cy="4401205"/>
          </a:xfrm>
          <a:prstGeom prst="rect">
            <a:avLst/>
          </a:prstGeom>
          <a:noFill/>
        </p:spPr>
        <p:txBody>
          <a:bodyPr wrap="square" rtlCol="0">
            <a:spAutoFit/>
          </a:bodyPr>
          <a:lstStyle/>
          <a:p>
            <a:pPr indent="973138"/>
            <a:r>
              <a:rPr lang="zh-CN" altLang="en-US" sz="4000" dirty="0" smtClean="0">
                <a:ea typeface="宋体" panose="02010600030101010101" pitchFamily="2" charset="-122"/>
              </a:rPr>
              <a:t>在本文所提出的基于真实水产养殖环境下，将基于帧间关系的视频分类算法运用于鱼类摄食行为分类，当</a:t>
            </a:r>
            <a:r>
              <a:rPr lang="el-GR" altLang="zh-CN" sz="4000" dirty="0" smtClean="0">
                <a:ea typeface="宋体" panose="02010600030101010101" pitchFamily="2" charset="-122"/>
              </a:rPr>
              <a:t>α</a:t>
            </a:r>
            <a:r>
              <a:rPr lang="en-US" altLang="zh-CN" sz="4000" dirty="0" smtClean="0">
                <a:ea typeface="宋体" panose="02010600030101010101" pitchFamily="2" charset="-122"/>
              </a:rPr>
              <a:t>=5</a:t>
            </a:r>
            <a:r>
              <a:rPr lang="zh-CN" altLang="en-US" sz="4000" dirty="0" smtClean="0">
                <a:ea typeface="宋体" panose="02010600030101010101" pitchFamily="2" charset="-122"/>
              </a:rPr>
              <a:t>时其综合准确率达到了</a:t>
            </a:r>
            <a:r>
              <a:rPr lang="en-US" altLang="zh-CN" sz="4000" dirty="0" smtClean="0">
                <a:ea typeface="宋体" panose="02010600030101010101" pitchFamily="2" charset="-122"/>
              </a:rPr>
              <a:t>97.5%</a:t>
            </a:r>
            <a:r>
              <a:rPr lang="zh-CN" altLang="en-US" sz="4000" dirty="0" smtClean="0">
                <a:ea typeface="宋体" panose="02010600030101010101" pitchFamily="2" charset="-122"/>
              </a:rPr>
              <a:t>，其</a:t>
            </a:r>
            <a:r>
              <a:rPr lang="en-US" altLang="zh-CN" sz="4000" dirty="0" smtClean="0">
                <a:ea typeface="宋体" panose="02010600030101010101" pitchFamily="2" charset="-122"/>
              </a:rPr>
              <a:t>ROC-AUC</a:t>
            </a:r>
            <a:r>
              <a:rPr lang="zh-CN" altLang="en-US" sz="4000" dirty="0" smtClean="0">
                <a:ea typeface="宋体" panose="02010600030101010101" pitchFamily="2" charset="-122"/>
              </a:rPr>
              <a:t>曲线图如图</a:t>
            </a:r>
            <a:r>
              <a:rPr lang="en-US" altLang="zh-CN" sz="4000" dirty="0" smtClean="0">
                <a:ea typeface="宋体" panose="02010600030101010101" pitchFamily="2" charset="-122"/>
              </a:rPr>
              <a:t>6</a:t>
            </a:r>
            <a:r>
              <a:rPr lang="zh-CN" altLang="en-US" sz="4000" dirty="0" smtClean="0">
                <a:ea typeface="宋体" panose="02010600030101010101" pitchFamily="2" charset="-122"/>
              </a:rPr>
              <a:t>所示，其中</a:t>
            </a:r>
            <a:r>
              <a:rPr lang="en-US" altLang="zh-CN" sz="4000" dirty="0" smtClean="0">
                <a:ea typeface="宋体" panose="02010600030101010101" pitchFamily="2" charset="-122"/>
              </a:rPr>
              <a:t>AUC</a:t>
            </a:r>
            <a:r>
              <a:rPr lang="zh-CN" altLang="en-US" sz="4000" dirty="0" smtClean="0">
                <a:ea typeface="宋体" panose="02010600030101010101" pitchFamily="2" charset="-122"/>
              </a:rPr>
              <a:t>值为</a:t>
            </a:r>
            <a:r>
              <a:rPr lang="en-US" altLang="zh-CN" sz="4000" dirty="0" smtClean="0">
                <a:ea typeface="宋体" panose="02010600030101010101" pitchFamily="2" charset="-122"/>
              </a:rPr>
              <a:t>0.98</a:t>
            </a:r>
            <a:r>
              <a:rPr lang="zh-CN" altLang="en-US" sz="4000" dirty="0" smtClean="0">
                <a:ea typeface="宋体" panose="02010600030101010101" pitchFamily="2" charset="-122"/>
              </a:rPr>
              <a:t>。通过图</a:t>
            </a:r>
            <a:r>
              <a:rPr lang="en-US" altLang="zh-CN" sz="4000" dirty="0" smtClean="0">
                <a:ea typeface="宋体" panose="02010600030101010101" pitchFamily="2" charset="-122"/>
              </a:rPr>
              <a:t>6</a:t>
            </a:r>
            <a:r>
              <a:rPr lang="zh-CN" altLang="en-US" sz="4000" dirty="0" smtClean="0">
                <a:ea typeface="宋体" panose="02010600030101010101" pitchFamily="2" charset="-122"/>
              </a:rPr>
              <a:t>所展示的曲线可以看出本文提出的方法（</a:t>
            </a:r>
            <a:r>
              <a:rPr lang="en-US" altLang="zh-CN" sz="4000" dirty="0" smtClean="0">
                <a:ea typeface="宋体" panose="02010600030101010101" pitchFamily="2" charset="-122"/>
              </a:rPr>
              <a:t>IRBEN</a:t>
            </a:r>
            <a:r>
              <a:rPr lang="zh-CN" altLang="en-US" sz="4000" dirty="0" smtClean="0">
                <a:ea typeface="宋体" panose="02010600030101010101" pitchFamily="2" charset="-122"/>
              </a:rPr>
              <a:t>）其性能远由于基于单张图像的</a:t>
            </a:r>
            <a:r>
              <a:rPr lang="en-US" altLang="zh-CN" sz="4000" dirty="0" smtClean="0">
                <a:ea typeface="宋体" panose="02010600030101010101" pitchFamily="2" charset="-122"/>
              </a:rPr>
              <a:t>CNN</a:t>
            </a:r>
            <a:r>
              <a:rPr lang="zh-CN" altLang="en-US" sz="4000" dirty="0" smtClean="0">
                <a:ea typeface="宋体" panose="02010600030101010101" pitchFamily="2" charset="-122"/>
              </a:rPr>
              <a:t>方法。</a:t>
            </a:r>
            <a:endParaRPr lang="zh-CN" altLang="en-US" dirty="0"/>
          </a:p>
        </p:txBody>
      </p:sp>
      <p:sp>
        <p:nvSpPr>
          <p:cNvPr id="61" name="文本框 60"/>
          <p:cNvSpPr txBox="1"/>
          <p:nvPr/>
        </p:nvSpPr>
        <p:spPr>
          <a:xfrm>
            <a:off x="24268768" y="20323337"/>
            <a:ext cx="7578874" cy="400110"/>
          </a:xfrm>
          <a:prstGeom prst="rect">
            <a:avLst/>
          </a:prstGeom>
          <a:noFill/>
        </p:spPr>
        <p:txBody>
          <a:bodyPr wrap="square" rtlCol="0">
            <a:spAutoFit/>
          </a:bodyPr>
          <a:lstStyle/>
          <a:p>
            <a:pPr algn="ctr"/>
            <a:r>
              <a:rPr lang="zh-CN" altLang="en-US" sz="2000" dirty="0" smtClean="0">
                <a:latin typeface="宋体" panose="02010600030101010101" pitchFamily="2" charset="-122"/>
                <a:ea typeface="宋体" panose="02010600030101010101" pitchFamily="2" charset="-122"/>
              </a:rPr>
              <a:t>图</a:t>
            </a:r>
            <a:r>
              <a:rPr lang="en-US" altLang="zh-CN" sz="2000" dirty="0">
                <a:latin typeface="宋体" panose="02010600030101010101" pitchFamily="2" charset="-122"/>
                <a:ea typeface="宋体" panose="02010600030101010101" pitchFamily="2" charset="-122"/>
              </a:rPr>
              <a:t>5</a:t>
            </a:r>
            <a:r>
              <a:rPr lang="en-US" altLang="zh-CN" sz="2000" dirty="0" smtClean="0">
                <a:latin typeface="宋体" panose="02010600030101010101" pitchFamily="2" charset="-122"/>
                <a:ea typeface="宋体" panose="02010600030101010101" pitchFamily="2" charset="-122"/>
              </a:rPr>
              <a:t> </a:t>
            </a:r>
            <a:r>
              <a:rPr lang="zh-CN" altLang="en-US" sz="2000" dirty="0" smtClean="0">
                <a:latin typeface="宋体" panose="02010600030101010101" pitchFamily="2" charset="-122"/>
                <a:ea typeface="宋体" panose="02010600030101010101" pitchFamily="2" charset="-122"/>
              </a:rPr>
              <a:t>基于帧间关系的视频分类算法流程图</a:t>
            </a:r>
            <a:endParaRPr lang="zh-CN" altLang="en-US" sz="2000" dirty="0">
              <a:latin typeface="宋体" panose="02010600030101010101" pitchFamily="2" charset="-122"/>
              <a:ea typeface="宋体" panose="02010600030101010101" pitchFamily="2" charset="-122"/>
            </a:endParaRPr>
          </a:p>
        </p:txBody>
      </p:sp>
      <p:sp>
        <p:nvSpPr>
          <p:cNvPr id="62" name="文本框 61"/>
          <p:cNvSpPr txBox="1"/>
          <p:nvPr/>
        </p:nvSpPr>
        <p:spPr>
          <a:xfrm>
            <a:off x="24221370" y="35068160"/>
            <a:ext cx="7578874" cy="400110"/>
          </a:xfrm>
          <a:prstGeom prst="rect">
            <a:avLst/>
          </a:prstGeom>
          <a:noFill/>
        </p:spPr>
        <p:txBody>
          <a:bodyPr wrap="square" rtlCol="0">
            <a:spAutoFit/>
          </a:bodyPr>
          <a:lstStyle/>
          <a:p>
            <a:pPr algn="ctr"/>
            <a:r>
              <a:rPr lang="zh-CN" altLang="en-US" sz="2000" dirty="0" smtClean="0">
                <a:latin typeface="宋体" panose="02010600030101010101" pitchFamily="2" charset="-122"/>
                <a:ea typeface="宋体" panose="02010600030101010101" pitchFamily="2" charset="-122"/>
              </a:rPr>
              <a:t>图</a:t>
            </a:r>
            <a:r>
              <a:rPr lang="en-US" altLang="zh-CN" sz="2000" dirty="0">
                <a:latin typeface="宋体" panose="02010600030101010101" pitchFamily="2" charset="-122"/>
                <a:ea typeface="宋体" panose="02010600030101010101" pitchFamily="2" charset="-122"/>
              </a:rPr>
              <a:t>6</a:t>
            </a:r>
            <a:r>
              <a:rPr lang="en-US" altLang="zh-CN" sz="2000" dirty="0" smtClean="0">
                <a:latin typeface="宋体" panose="02010600030101010101" pitchFamily="2" charset="-122"/>
                <a:ea typeface="宋体" panose="02010600030101010101" pitchFamily="2" charset="-122"/>
              </a:rPr>
              <a:t> ROC-AUC</a:t>
            </a:r>
            <a:r>
              <a:rPr lang="zh-CN" altLang="en-US" sz="2000" dirty="0" smtClean="0">
                <a:latin typeface="宋体" panose="02010600030101010101" pitchFamily="2" charset="-122"/>
                <a:ea typeface="宋体" panose="02010600030101010101" pitchFamily="2" charset="-122"/>
              </a:rPr>
              <a:t>实验结果曲线图</a:t>
            </a:r>
            <a:endParaRPr lang="zh-CN" altLang="en-US" sz="2000" dirty="0">
              <a:latin typeface="宋体" panose="02010600030101010101" pitchFamily="2" charset="-122"/>
              <a:ea typeface="宋体" panose="02010600030101010101" pitchFamily="2" charset="-122"/>
            </a:endParaRPr>
          </a:p>
        </p:txBody>
      </p:sp>
      <p:sp>
        <p:nvSpPr>
          <p:cNvPr id="63" name="文本框 62"/>
          <p:cNvSpPr txBox="1"/>
          <p:nvPr/>
        </p:nvSpPr>
        <p:spPr>
          <a:xfrm>
            <a:off x="23107131" y="20872093"/>
            <a:ext cx="9902148" cy="1323439"/>
          </a:xfrm>
          <a:prstGeom prst="rect">
            <a:avLst/>
          </a:prstGeom>
          <a:noFill/>
        </p:spPr>
        <p:txBody>
          <a:bodyPr wrap="square" rtlCol="0">
            <a:spAutoFit/>
          </a:bodyPr>
          <a:lstStyle/>
          <a:p>
            <a:pPr indent="973138"/>
            <a:r>
              <a:rPr lang="zh-CN" altLang="en-US" sz="4000" dirty="0">
                <a:ea typeface="宋体" panose="02010600030101010101" pitchFamily="2" charset="-122"/>
              </a:rPr>
              <a:t>为了使得视频的分类是基于一段视频而不是两帧视频</a:t>
            </a:r>
            <a:r>
              <a:rPr lang="zh-CN" altLang="en-US" sz="4000" dirty="0" smtClean="0">
                <a:ea typeface="宋体" panose="02010600030101010101" pitchFamily="2" charset="-122"/>
              </a:rPr>
              <a:t>，可以采用平均散度距离，</a:t>
            </a:r>
            <a:endParaRPr lang="zh-CN" altLang="en-US" sz="4000" dirty="0">
              <a:ea typeface="宋体" panose="02010600030101010101" pitchFamily="2" charset="-122"/>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Office\Templates\Blank Presentation.pot</Template>
  <TotalTime>6767</TotalTime>
  <Words>1279</Words>
  <Application>Microsoft Office PowerPoint</Application>
  <PresentationFormat>自定义</PresentationFormat>
  <Paragraphs>44</Paragraphs>
  <Slides>1</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vt:i4>
      </vt:variant>
    </vt:vector>
  </HeadingPairs>
  <TitlesOfParts>
    <vt:vector size="5" baseType="lpstr">
      <vt:lpstr>Times New Roman</vt:lpstr>
      <vt:lpstr>Arial</vt:lpstr>
      <vt:lpstr>宋体</vt:lpstr>
      <vt:lpstr>Blank Presentation</vt:lpstr>
      <vt:lpstr>PowerPoint 演示文稿</vt:lpstr>
    </vt:vector>
  </TitlesOfParts>
  <Company>UNSW</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Medical Illustration Unit</dc:creator>
  <cp:lastModifiedBy>张 佳林</cp:lastModifiedBy>
  <cp:revision>457</cp:revision>
  <cp:lastPrinted>1999-09-02T07:14:05Z</cp:lastPrinted>
  <dcterms:created xsi:type="dcterms:W3CDTF">1997-10-24T05:44:18Z</dcterms:created>
  <dcterms:modified xsi:type="dcterms:W3CDTF">2020-05-31T07:23:34Z</dcterms:modified>
</cp:coreProperties>
</file>

<file path=docProps/thumbnail.jpeg>
</file>